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8" r:id="rId3"/>
    <p:sldId id="259" r:id="rId4"/>
    <p:sldId id="261" r:id="rId5"/>
    <p:sldId id="260" r:id="rId6"/>
    <p:sldId id="262" r:id="rId7"/>
    <p:sldId id="285"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7" r:id="rId32"/>
    <p:sldId id="288" r:id="rId33"/>
    <p:sldId id="291" r:id="rId34"/>
    <p:sldId id="289" r:id="rId35"/>
    <p:sldId id="292" r:id="rId36"/>
    <p:sldId id="290" r:id="rId37"/>
    <p:sldId id="293" r:id="rId38"/>
    <p:sldId id="294" r:id="rId39"/>
    <p:sldId id="299" r:id="rId40"/>
    <p:sldId id="300" r:id="rId41"/>
    <p:sldId id="312"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13" r:id="rId57"/>
    <p:sldId id="314" r:id="rId58"/>
    <p:sldId id="315" r:id="rId59"/>
    <p:sldId id="307" r:id="rId60"/>
    <p:sldId id="331" r:id="rId61"/>
    <p:sldId id="330"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p:cViewPr varScale="1">
        <p:scale>
          <a:sx n="48" d="100"/>
          <a:sy n="48" d="100"/>
        </p:scale>
        <p:origin x="-965" y="-7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DE9D12-F993-46D3-BBF3-84E596F2A983}" type="doc">
      <dgm:prSet loTypeId="urn:microsoft.com/office/officeart/2005/8/layout/radial5" loCatId="cycle" qsTypeId="urn:microsoft.com/office/officeart/2005/8/quickstyle/simple1" qsCatId="simple" csTypeId="urn:microsoft.com/office/officeart/2005/8/colors/accent1_2" csCatId="accent1" phldr="1"/>
      <dgm:spPr/>
      <dgm:t>
        <a:bodyPr/>
        <a:lstStyle/>
        <a:p>
          <a:endParaRPr lang="en-IN"/>
        </a:p>
      </dgm:t>
    </dgm:pt>
    <dgm:pt modelId="{48C97769-2019-46E1-BF8B-4EFACA9AFEB6}">
      <dgm:prSet phldrT="[Text]"/>
      <dgm:spPr>
        <a:solidFill>
          <a:srgbClr val="FF0000"/>
        </a:solidFill>
      </dgm:spPr>
      <dgm:t>
        <a:bodyPr/>
        <a:lstStyle/>
        <a:p>
          <a:r>
            <a:rPr lang="en-IN" dirty="0" smtClean="0"/>
            <a:t>principles</a:t>
          </a:r>
          <a:endParaRPr lang="en-IN" dirty="0"/>
        </a:p>
      </dgm:t>
    </dgm:pt>
    <dgm:pt modelId="{7B730F80-45A5-4C51-A7D6-235253A2365D}" type="parTrans" cxnId="{C827FD03-A25A-47D6-AC30-1A3C319E3E5D}">
      <dgm:prSet/>
      <dgm:spPr/>
      <dgm:t>
        <a:bodyPr/>
        <a:lstStyle/>
        <a:p>
          <a:endParaRPr lang="en-IN"/>
        </a:p>
      </dgm:t>
    </dgm:pt>
    <dgm:pt modelId="{E394462F-814D-4048-87C0-D4A2E494A785}" type="sibTrans" cxnId="{C827FD03-A25A-47D6-AC30-1A3C319E3E5D}">
      <dgm:prSet/>
      <dgm:spPr/>
      <dgm:t>
        <a:bodyPr/>
        <a:lstStyle/>
        <a:p>
          <a:endParaRPr lang="en-IN"/>
        </a:p>
      </dgm:t>
    </dgm:pt>
    <dgm:pt modelId="{4AAE5562-7BBA-4FE1-A8E6-3C36168E83F8}">
      <dgm:prSet phldrT="[Text]"/>
      <dgm:spPr/>
      <dgm:t>
        <a:bodyPr/>
        <a:lstStyle/>
        <a:p>
          <a:r>
            <a:rPr lang="en-IN" b="1" i="0" dirty="0" smtClean="0"/>
            <a:t>Dynamic</a:t>
          </a:r>
          <a:endParaRPr lang="en-IN" dirty="0"/>
        </a:p>
      </dgm:t>
    </dgm:pt>
    <dgm:pt modelId="{63DF3577-E49E-4899-9DFA-A13DCF752FF4}" type="parTrans" cxnId="{3A8FC569-1079-4B1C-A41F-EDE2E8C4D413}">
      <dgm:prSet/>
      <dgm:spPr>
        <a:solidFill>
          <a:srgbClr val="00B0F0"/>
        </a:solidFill>
      </dgm:spPr>
      <dgm:t>
        <a:bodyPr/>
        <a:lstStyle/>
        <a:p>
          <a:endParaRPr lang="en-IN"/>
        </a:p>
      </dgm:t>
    </dgm:pt>
    <dgm:pt modelId="{EA1E9FF7-A944-41E6-8C1B-F314B89C5D63}" type="sibTrans" cxnId="{3A8FC569-1079-4B1C-A41F-EDE2E8C4D413}">
      <dgm:prSet/>
      <dgm:spPr/>
      <dgm:t>
        <a:bodyPr/>
        <a:lstStyle/>
        <a:p>
          <a:endParaRPr lang="en-IN"/>
        </a:p>
      </dgm:t>
    </dgm:pt>
    <dgm:pt modelId="{B735701F-554B-4198-8C9B-668091CE269B}">
      <dgm:prSet phldrT="[Text]"/>
      <dgm:spPr/>
      <dgm:t>
        <a:bodyPr/>
        <a:lstStyle/>
        <a:p>
          <a:r>
            <a:rPr lang="en-IN" b="1" i="0" dirty="0" smtClean="0"/>
            <a:t>Elegant</a:t>
          </a:r>
          <a:endParaRPr lang="en-IN" dirty="0"/>
        </a:p>
      </dgm:t>
    </dgm:pt>
    <dgm:pt modelId="{A73FB254-C35E-4229-9162-9B40A5C7B65B}" type="parTrans" cxnId="{84C37C63-B882-45D8-ABA2-4C4F611098D8}">
      <dgm:prSet/>
      <dgm:spPr>
        <a:solidFill>
          <a:srgbClr val="00B0F0"/>
        </a:solidFill>
      </dgm:spPr>
      <dgm:t>
        <a:bodyPr/>
        <a:lstStyle/>
        <a:p>
          <a:endParaRPr lang="en-IN"/>
        </a:p>
      </dgm:t>
    </dgm:pt>
    <dgm:pt modelId="{35A4FD89-CCB6-4875-B6EA-4E44C81EB3D2}" type="sibTrans" cxnId="{84C37C63-B882-45D8-ABA2-4C4F611098D8}">
      <dgm:prSet/>
      <dgm:spPr/>
      <dgm:t>
        <a:bodyPr/>
        <a:lstStyle/>
        <a:p>
          <a:endParaRPr lang="en-IN"/>
        </a:p>
      </dgm:t>
    </dgm:pt>
    <dgm:pt modelId="{1A2A7CE3-8938-4527-AD9C-91D37E949223}">
      <dgm:prSet phldrT="[Text]"/>
      <dgm:spPr/>
      <dgm:t>
        <a:bodyPr/>
        <a:lstStyle/>
        <a:p>
          <a:r>
            <a:rPr lang="en-IN" b="1" i="0" dirty="0" smtClean="0"/>
            <a:t>Scalable</a:t>
          </a:r>
          <a:endParaRPr lang="en-IN" dirty="0"/>
        </a:p>
      </dgm:t>
    </dgm:pt>
    <dgm:pt modelId="{7B3D6304-5E79-4DF7-B4C4-38742DDD0484}" type="parTrans" cxnId="{AEBBE79F-FF2E-47A4-949F-ABEE0F5C308C}">
      <dgm:prSet/>
      <dgm:spPr>
        <a:solidFill>
          <a:srgbClr val="00B0F0"/>
        </a:solidFill>
      </dgm:spPr>
      <dgm:t>
        <a:bodyPr/>
        <a:lstStyle/>
        <a:p>
          <a:endParaRPr lang="en-IN"/>
        </a:p>
      </dgm:t>
    </dgm:pt>
    <dgm:pt modelId="{EC39AD28-1E91-4E26-8260-C5AB67333476}" type="sibTrans" cxnId="{AEBBE79F-FF2E-47A4-949F-ABEE0F5C308C}">
      <dgm:prSet/>
      <dgm:spPr/>
      <dgm:t>
        <a:bodyPr/>
        <a:lstStyle/>
        <a:p>
          <a:endParaRPr lang="en-IN"/>
        </a:p>
      </dgm:t>
    </dgm:pt>
    <dgm:pt modelId="{0B109BCE-ED02-4930-B699-0F4D56682281}">
      <dgm:prSet phldrT="[Text]"/>
      <dgm:spPr/>
      <dgm:t>
        <a:bodyPr/>
        <a:lstStyle/>
        <a:p>
          <a:r>
            <a:rPr lang="en-IN" b="1" i="0" dirty="0" smtClean="0"/>
            <a:t>Extensible</a:t>
          </a:r>
          <a:endParaRPr lang="en-IN" dirty="0"/>
        </a:p>
      </dgm:t>
    </dgm:pt>
    <dgm:pt modelId="{2E80E4EB-18AE-483D-8B84-F609B90BDE65}" type="parTrans" cxnId="{A16748A7-7E10-4BE0-B30D-907C2F9A0964}">
      <dgm:prSet/>
      <dgm:spPr>
        <a:solidFill>
          <a:srgbClr val="00B0F0"/>
        </a:solidFill>
      </dgm:spPr>
      <dgm:t>
        <a:bodyPr/>
        <a:lstStyle/>
        <a:p>
          <a:endParaRPr lang="en-IN"/>
        </a:p>
      </dgm:t>
    </dgm:pt>
    <dgm:pt modelId="{36DC8E7F-456B-4C11-8B84-C4D045248446}" type="sibTrans" cxnId="{A16748A7-7E10-4BE0-B30D-907C2F9A0964}">
      <dgm:prSet/>
      <dgm:spPr/>
      <dgm:t>
        <a:bodyPr/>
        <a:lstStyle/>
        <a:p>
          <a:endParaRPr lang="en-IN"/>
        </a:p>
      </dgm:t>
    </dgm:pt>
    <dgm:pt modelId="{CB3E4D36-796B-47D3-9FEA-54F6CF40EF24}" type="pres">
      <dgm:prSet presAssocID="{26DE9D12-F993-46D3-BBF3-84E596F2A983}" presName="Name0" presStyleCnt="0">
        <dgm:presLayoutVars>
          <dgm:chMax val="1"/>
          <dgm:dir/>
          <dgm:animLvl val="ctr"/>
          <dgm:resizeHandles val="exact"/>
        </dgm:presLayoutVars>
      </dgm:prSet>
      <dgm:spPr/>
      <dgm:t>
        <a:bodyPr/>
        <a:lstStyle/>
        <a:p>
          <a:endParaRPr lang="en-IN"/>
        </a:p>
      </dgm:t>
    </dgm:pt>
    <dgm:pt modelId="{4BE0A947-9630-4228-9529-AB1C33AAB843}" type="pres">
      <dgm:prSet presAssocID="{48C97769-2019-46E1-BF8B-4EFACA9AFEB6}" presName="centerShape" presStyleLbl="node0" presStyleIdx="0" presStyleCnt="1"/>
      <dgm:spPr/>
      <dgm:t>
        <a:bodyPr/>
        <a:lstStyle/>
        <a:p>
          <a:endParaRPr lang="en-IN"/>
        </a:p>
      </dgm:t>
    </dgm:pt>
    <dgm:pt modelId="{455432D4-EEF6-4B8C-8575-1A1613510D1F}" type="pres">
      <dgm:prSet presAssocID="{63DF3577-E49E-4899-9DFA-A13DCF752FF4}" presName="parTrans" presStyleLbl="sibTrans2D1" presStyleIdx="0" presStyleCnt="4"/>
      <dgm:spPr/>
      <dgm:t>
        <a:bodyPr/>
        <a:lstStyle/>
        <a:p>
          <a:endParaRPr lang="en-IN"/>
        </a:p>
      </dgm:t>
    </dgm:pt>
    <dgm:pt modelId="{101B8E98-4330-494D-B0A6-9113F9ABF99D}" type="pres">
      <dgm:prSet presAssocID="{63DF3577-E49E-4899-9DFA-A13DCF752FF4}" presName="connectorText" presStyleLbl="sibTrans2D1" presStyleIdx="0" presStyleCnt="4"/>
      <dgm:spPr/>
      <dgm:t>
        <a:bodyPr/>
        <a:lstStyle/>
        <a:p>
          <a:endParaRPr lang="en-IN"/>
        </a:p>
      </dgm:t>
    </dgm:pt>
    <dgm:pt modelId="{2BEF897A-69EB-4DC9-894D-B3AD64A50CB0}" type="pres">
      <dgm:prSet presAssocID="{4AAE5562-7BBA-4FE1-A8E6-3C36168E83F8}" presName="node" presStyleLbl="node1" presStyleIdx="0" presStyleCnt="4">
        <dgm:presLayoutVars>
          <dgm:bulletEnabled val="1"/>
        </dgm:presLayoutVars>
      </dgm:prSet>
      <dgm:spPr/>
      <dgm:t>
        <a:bodyPr/>
        <a:lstStyle/>
        <a:p>
          <a:endParaRPr lang="en-IN"/>
        </a:p>
      </dgm:t>
    </dgm:pt>
    <dgm:pt modelId="{E5C787F6-8410-423C-9FFB-3E9A68910659}" type="pres">
      <dgm:prSet presAssocID="{A73FB254-C35E-4229-9162-9B40A5C7B65B}" presName="parTrans" presStyleLbl="sibTrans2D1" presStyleIdx="1" presStyleCnt="4"/>
      <dgm:spPr/>
      <dgm:t>
        <a:bodyPr/>
        <a:lstStyle/>
        <a:p>
          <a:endParaRPr lang="en-IN"/>
        </a:p>
      </dgm:t>
    </dgm:pt>
    <dgm:pt modelId="{B6C88C29-91E4-49A1-8562-467177C59C3B}" type="pres">
      <dgm:prSet presAssocID="{A73FB254-C35E-4229-9162-9B40A5C7B65B}" presName="connectorText" presStyleLbl="sibTrans2D1" presStyleIdx="1" presStyleCnt="4"/>
      <dgm:spPr/>
      <dgm:t>
        <a:bodyPr/>
        <a:lstStyle/>
        <a:p>
          <a:endParaRPr lang="en-IN"/>
        </a:p>
      </dgm:t>
    </dgm:pt>
    <dgm:pt modelId="{6D7614D3-254E-4AFC-ABCB-3BD47CAAEB5B}" type="pres">
      <dgm:prSet presAssocID="{B735701F-554B-4198-8C9B-668091CE269B}" presName="node" presStyleLbl="node1" presStyleIdx="1" presStyleCnt="4">
        <dgm:presLayoutVars>
          <dgm:bulletEnabled val="1"/>
        </dgm:presLayoutVars>
      </dgm:prSet>
      <dgm:spPr/>
      <dgm:t>
        <a:bodyPr/>
        <a:lstStyle/>
        <a:p>
          <a:endParaRPr lang="en-IN"/>
        </a:p>
      </dgm:t>
    </dgm:pt>
    <dgm:pt modelId="{8D016A05-E277-4914-8E1C-366B44E50791}" type="pres">
      <dgm:prSet presAssocID="{7B3D6304-5E79-4DF7-B4C4-38742DDD0484}" presName="parTrans" presStyleLbl="sibTrans2D1" presStyleIdx="2" presStyleCnt="4"/>
      <dgm:spPr/>
      <dgm:t>
        <a:bodyPr/>
        <a:lstStyle/>
        <a:p>
          <a:endParaRPr lang="en-IN"/>
        </a:p>
      </dgm:t>
    </dgm:pt>
    <dgm:pt modelId="{8A84A713-AACD-4EE0-A849-394AF6CA8B41}" type="pres">
      <dgm:prSet presAssocID="{7B3D6304-5E79-4DF7-B4C4-38742DDD0484}" presName="connectorText" presStyleLbl="sibTrans2D1" presStyleIdx="2" presStyleCnt="4"/>
      <dgm:spPr/>
      <dgm:t>
        <a:bodyPr/>
        <a:lstStyle/>
        <a:p>
          <a:endParaRPr lang="en-IN"/>
        </a:p>
      </dgm:t>
    </dgm:pt>
    <dgm:pt modelId="{34DBA719-2B37-49F6-85A5-695EAD4CEA10}" type="pres">
      <dgm:prSet presAssocID="{1A2A7CE3-8938-4527-AD9C-91D37E949223}" presName="node" presStyleLbl="node1" presStyleIdx="2" presStyleCnt="4">
        <dgm:presLayoutVars>
          <dgm:bulletEnabled val="1"/>
        </dgm:presLayoutVars>
      </dgm:prSet>
      <dgm:spPr/>
      <dgm:t>
        <a:bodyPr/>
        <a:lstStyle/>
        <a:p>
          <a:endParaRPr lang="en-IN"/>
        </a:p>
      </dgm:t>
    </dgm:pt>
    <dgm:pt modelId="{4E0A1041-821D-44C0-9D97-4ACD9580B631}" type="pres">
      <dgm:prSet presAssocID="{2E80E4EB-18AE-483D-8B84-F609B90BDE65}" presName="parTrans" presStyleLbl="sibTrans2D1" presStyleIdx="3" presStyleCnt="4"/>
      <dgm:spPr/>
      <dgm:t>
        <a:bodyPr/>
        <a:lstStyle/>
        <a:p>
          <a:endParaRPr lang="en-IN"/>
        </a:p>
      </dgm:t>
    </dgm:pt>
    <dgm:pt modelId="{C3E475E7-E9A9-4CEF-816A-4AED37A9ADA2}" type="pres">
      <dgm:prSet presAssocID="{2E80E4EB-18AE-483D-8B84-F609B90BDE65}" presName="connectorText" presStyleLbl="sibTrans2D1" presStyleIdx="3" presStyleCnt="4"/>
      <dgm:spPr/>
      <dgm:t>
        <a:bodyPr/>
        <a:lstStyle/>
        <a:p>
          <a:endParaRPr lang="en-IN"/>
        </a:p>
      </dgm:t>
    </dgm:pt>
    <dgm:pt modelId="{41FD89EB-05C8-4C30-B27C-9C28D3346BFF}" type="pres">
      <dgm:prSet presAssocID="{0B109BCE-ED02-4930-B699-0F4D56682281}" presName="node" presStyleLbl="node1" presStyleIdx="3" presStyleCnt="4">
        <dgm:presLayoutVars>
          <dgm:bulletEnabled val="1"/>
        </dgm:presLayoutVars>
      </dgm:prSet>
      <dgm:spPr/>
      <dgm:t>
        <a:bodyPr/>
        <a:lstStyle/>
        <a:p>
          <a:endParaRPr lang="en-IN"/>
        </a:p>
      </dgm:t>
    </dgm:pt>
  </dgm:ptLst>
  <dgm:cxnLst>
    <dgm:cxn modelId="{3A8FC569-1079-4B1C-A41F-EDE2E8C4D413}" srcId="{48C97769-2019-46E1-BF8B-4EFACA9AFEB6}" destId="{4AAE5562-7BBA-4FE1-A8E6-3C36168E83F8}" srcOrd="0" destOrd="0" parTransId="{63DF3577-E49E-4899-9DFA-A13DCF752FF4}" sibTransId="{EA1E9FF7-A944-41E6-8C1B-F314B89C5D63}"/>
    <dgm:cxn modelId="{E912FC71-7A22-4F1F-95B8-A787CD0FF67F}" type="presOf" srcId="{7B3D6304-5E79-4DF7-B4C4-38742DDD0484}" destId="{8D016A05-E277-4914-8E1C-366B44E50791}" srcOrd="0" destOrd="0" presId="urn:microsoft.com/office/officeart/2005/8/layout/radial5"/>
    <dgm:cxn modelId="{E1ADD3EF-5061-40BB-9B8D-8666D8D8F7A8}" type="presOf" srcId="{63DF3577-E49E-4899-9DFA-A13DCF752FF4}" destId="{455432D4-EEF6-4B8C-8575-1A1613510D1F}" srcOrd="0" destOrd="0" presId="urn:microsoft.com/office/officeart/2005/8/layout/radial5"/>
    <dgm:cxn modelId="{3219783A-A678-44E2-8C05-A6C02ADEF3A9}" type="presOf" srcId="{1A2A7CE3-8938-4527-AD9C-91D37E949223}" destId="{34DBA719-2B37-49F6-85A5-695EAD4CEA10}" srcOrd="0" destOrd="0" presId="urn:microsoft.com/office/officeart/2005/8/layout/radial5"/>
    <dgm:cxn modelId="{8415B842-12B4-491A-861F-3357FD6CECBF}" type="presOf" srcId="{63DF3577-E49E-4899-9DFA-A13DCF752FF4}" destId="{101B8E98-4330-494D-B0A6-9113F9ABF99D}" srcOrd="1" destOrd="0" presId="urn:microsoft.com/office/officeart/2005/8/layout/radial5"/>
    <dgm:cxn modelId="{AEBBE79F-FF2E-47A4-949F-ABEE0F5C308C}" srcId="{48C97769-2019-46E1-BF8B-4EFACA9AFEB6}" destId="{1A2A7CE3-8938-4527-AD9C-91D37E949223}" srcOrd="2" destOrd="0" parTransId="{7B3D6304-5E79-4DF7-B4C4-38742DDD0484}" sibTransId="{EC39AD28-1E91-4E26-8260-C5AB67333476}"/>
    <dgm:cxn modelId="{E30AF992-3D5F-4D22-8D08-50BAD7B0457A}" type="presOf" srcId="{2E80E4EB-18AE-483D-8B84-F609B90BDE65}" destId="{4E0A1041-821D-44C0-9D97-4ACD9580B631}" srcOrd="0" destOrd="0" presId="urn:microsoft.com/office/officeart/2005/8/layout/radial5"/>
    <dgm:cxn modelId="{9FDAE8F5-6805-4B6D-B90B-1092672CCE12}" type="presOf" srcId="{A73FB254-C35E-4229-9162-9B40A5C7B65B}" destId="{B6C88C29-91E4-49A1-8562-467177C59C3B}" srcOrd="1" destOrd="0" presId="urn:microsoft.com/office/officeart/2005/8/layout/radial5"/>
    <dgm:cxn modelId="{C8123EDD-43A7-4AE6-BFC6-E68CA8A56DA7}" type="presOf" srcId="{B735701F-554B-4198-8C9B-668091CE269B}" destId="{6D7614D3-254E-4AFC-ABCB-3BD47CAAEB5B}" srcOrd="0" destOrd="0" presId="urn:microsoft.com/office/officeart/2005/8/layout/radial5"/>
    <dgm:cxn modelId="{965497D8-9C0A-4B89-83F1-3B40EE65379A}" type="presOf" srcId="{2E80E4EB-18AE-483D-8B84-F609B90BDE65}" destId="{C3E475E7-E9A9-4CEF-816A-4AED37A9ADA2}" srcOrd="1" destOrd="0" presId="urn:microsoft.com/office/officeart/2005/8/layout/radial5"/>
    <dgm:cxn modelId="{2F8ADB08-EC03-419D-B30E-72AFD15210C0}" type="presOf" srcId="{7B3D6304-5E79-4DF7-B4C4-38742DDD0484}" destId="{8A84A713-AACD-4EE0-A849-394AF6CA8B41}" srcOrd="1" destOrd="0" presId="urn:microsoft.com/office/officeart/2005/8/layout/radial5"/>
    <dgm:cxn modelId="{281D7733-64A8-4A5D-A219-D93E001B09A3}" type="presOf" srcId="{0B109BCE-ED02-4930-B699-0F4D56682281}" destId="{41FD89EB-05C8-4C30-B27C-9C28D3346BFF}" srcOrd="0" destOrd="0" presId="urn:microsoft.com/office/officeart/2005/8/layout/radial5"/>
    <dgm:cxn modelId="{A16748A7-7E10-4BE0-B30D-907C2F9A0964}" srcId="{48C97769-2019-46E1-BF8B-4EFACA9AFEB6}" destId="{0B109BCE-ED02-4930-B699-0F4D56682281}" srcOrd="3" destOrd="0" parTransId="{2E80E4EB-18AE-483D-8B84-F609B90BDE65}" sibTransId="{36DC8E7F-456B-4C11-8B84-C4D045248446}"/>
    <dgm:cxn modelId="{BB6E3C9D-4E9A-4508-A507-34E9B63DD8AF}" type="presOf" srcId="{48C97769-2019-46E1-BF8B-4EFACA9AFEB6}" destId="{4BE0A947-9630-4228-9529-AB1C33AAB843}" srcOrd="0" destOrd="0" presId="urn:microsoft.com/office/officeart/2005/8/layout/radial5"/>
    <dgm:cxn modelId="{84C37C63-B882-45D8-ABA2-4C4F611098D8}" srcId="{48C97769-2019-46E1-BF8B-4EFACA9AFEB6}" destId="{B735701F-554B-4198-8C9B-668091CE269B}" srcOrd="1" destOrd="0" parTransId="{A73FB254-C35E-4229-9162-9B40A5C7B65B}" sibTransId="{35A4FD89-CCB6-4875-B6EA-4E44C81EB3D2}"/>
    <dgm:cxn modelId="{D5B40BF6-465A-408B-8535-BD0FCE79B852}" type="presOf" srcId="{A73FB254-C35E-4229-9162-9B40A5C7B65B}" destId="{E5C787F6-8410-423C-9FFB-3E9A68910659}" srcOrd="0" destOrd="0" presId="urn:microsoft.com/office/officeart/2005/8/layout/radial5"/>
    <dgm:cxn modelId="{1231C03E-A0C9-41DF-AD54-828CB61D66A7}" type="presOf" srcId="{4AAE5562-7BBA-4FE1-A8E6-3C36168E83F8}" destId="{2BEF897A-69EB-4DC9-894D-B3AD64A50CB0}" srcOrd="0" destOrd="0" presId="urn:microsoft.com/office/officeart/2005/8/layout/radial5"/>
    <dgm:cxn modelId="{C827FD03-A25A-47D6-AC30-1A3C319E3E5D}" srcId="{26DE9D12-F993-46D3-BBF3-84E596F2A983}" destId="{48C97769-2019-46E1-BF8B-4EFACA9AFEB6}" srcOrd="0" destOrd="0" parTransId="{7B730F80-45A5-4C51-A7D6-235253A2365D}" sibTransId="{E394462F-814D-4048-87C0-D4A2E494A785}"/>
    <dgm:cxn modelId="{A9C09FA2-C2F1-4FB3-85CE-7811DE8B9D43}" type="presOf" srcId="{26DE9D12-F993-46D3-BBF3-84E596F2A983}" destId="{CB3E4D36-796B-47D3-9FEA-54F6CF40EF24}" srcOrd="0" destOrd="0" presId="urn:microsoft.com/office/officeart/2005/8/layout/radial5"/>
    <dgm:cxn modelId="{6C1AFC04-76FF-4EB7-8A96-9879C0074CA2}" type="presParOf" srcId="{CB3E4D36-796B-47D3-9FEA-54F6CF40EF24}" destId="{4BE0A947-9630-4228-9529-AB1C33AAB843}" srcOrd="0" destOrd="0" presId="urn:microsoft.com/office/officeart/2005/8/layout/radial5"/>
    <dgm:cxn modelId="{1DC5928F-E40A-4321-97F1-1048F568BE1E}" type="presParOf" srcId="{CB3E4D36-796B-47D3-9FEA-54F6CF40EF24}" destId="{455432D4-EEF6-4B8C-8575-1A1613510D1F}" srcOrd="1" destOrd="0" presId="urn:microsoft.com/office/officeart/2005/8/layout/radial5"/>
    <dgm:cxn modelId="{C7E75479-82C0-4C9A-8497-BFDA59E562E6}" type="presParOf" srcId="{455432D4-EEF6-4B8C-8575-1A1613510D1F}" destId="{101B8E98-4330-494D-B0A6-9113F9ABF99D}" srcOrd="0" destOrd="0" presId="urn:microsoft.com/office/officeart/2005/8/layout/radial5"/>
    <dgm:cxn modelId="{075823E6-577F-426A-A4EE-D5D0932C4EEC}" type="presParOf" srcId="{CB3E4D36-796B-47D3-9FEA-54F6CF40EF24}" destId="{2BEF897A-69EB-4DC9-894D-B3AD64A50CB0}" srcOrd="2" destOrd="0" presId="urn:microsoft.com/office/officeart/2005/8/layout/radial5"/>
    <dgm:cxn modelId="{80A7B361-8669-4BDA-8EF8-0AB56451355E}" type="presParOf" srcId="{CB3E4D36-796B-47D3-9FEA-54F6CF40EF24}" destId="{E5C787F6-8410-423C-9FFB-3E9A68910659}" srcOrd="3" destOrd="0" presId="urn:microsoft.com/office/officeart/2005/8/layout/radial5"/>
    <dgm:cxn modelId="{F4B32959-E486-4597-806D-FCB63693A647}" type="presParOf" srcId="{E5C787F6-8410-423C-9FFB-3E9A68910659}" destId="{B6C88C29-91E4-49A1-8562-467177C59C3B}" srcOrd="0" destOrd="0" presId="urn:microsoft.com/office/officeart/2005/8/layout/radial5"/>
    <dgm:cxn modelId="{162D5697-55AB-41EE-93A9-CDBB17D0B330}" type="presParOf" srcId="{CB3E4D36-796B-47D3-9FEA-54F6CF40EF24}" destId="{6D7614D3-254E-4AFC-ABCB-3BD47CAAEB5B}" srcOrd="4" destOrd="0" presId="urn:microsoft.com/office/officeart/2005/8/layout/radial5"/>
    <dgm:cxn modelId="{D2C5BABE-3C7C-48F4-9FB5-744CBA37A364}" type="presParOf" srcId="{CB3E4D36-796B-47D3-9FEA-54F6CF40EF24}" destId="{8D016A05-E277-4914-8E1C-366B44E50791}" srcOrd="5" destOrd="0" presId="urn:microsoft.com/office/officeart/2005/8/layout/radial5"/>
    <dgm:cxn modelId="{F2666141-F2A2-4114-AE96-D202CCAC609A}" type="presParOf" srcId="{8D016A05-E277-4914-8E1C-366B44E50791}" destId="{8A84A713-AACD-4EE0-A849-394AF6CA8B41}" srcOrd="0" destOrd="0" presId="urn:microsoft.com/office/officeart/2005/8/layout/radial5"/>
    <dgm:cxn modelId="{49B10DE5-429E-4E3B-BE75-ABC568B3C29E}" type="presParOf" srcId="{CB3E4D36-796B-47D3-9FEA-54F6CF40EF24}" destId="{34DBA719-2B37-49F6-85A5-695EAD4CEA10}" srcOrd="6" destOrd="0" presId="urn:microsoft.com/office/officeart/2005/8/layout/radial5"/>
    <dgm:cxn modelId="{B3DB804D-56A4-4E41-8ED9-BEF4C95C4C01}" type="presParOf" srcId="{CB3E4D36-796B-47D3-9FEA-54F6CF40EF24}" destId="{4E0A1041-821D-44C0-9D97-4ACD9580B631}" srcOrd="7" destOrd="0" presId="urn:microsoft.com/office/officeart/2005/8/layout/radial5"/>
    <dgm:cxn modelId="{0840790A-1EAD-437B-97E4-A2D83E395F04}" type="presParOf" srcId="{4E0A1041-821D-44C0-9D97-4ACD9580B631}" destId="{C3E475E7-E9A9-4CEF-816A-4AED37A9ADA2}" srcOrd="0" destOrd="0" presId="urn:microsoft.com/office/officeart/2005/8/layout/radial5"/>
    <dgm:cxn modelId="{7B32F2E3-82BD-498C-9A50-47BC03EDB05A}" type="presParOf" srcId="{CB3E4D36-796B-47D3-9FEA-54F6CF40EF24}" destId="{41FD89EB-05C8-4C30-B27C-9C28D3346BFF}" srcOrd="8" destOrd="0" presId="urn:microsoft.com/office/officeart/2005/8/layout/radial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0A947-9630-4228-9529-AB1C33AAB843}">
      <dsp:nvSpPr>
        <dsp:cNvPr id="0" name=""/>
        <dsp:cNvSpPr/>
      </dsp:nvSpPr>
      <dsp:spPr>
        <a:xfrm>
          <a:off x="5526366" y="1958082"/>
          <a:ext cx="1396598" cy="1396598"/>
        </a:xfrm>
        <a:prstGeom prst="ellipse">
          <a:avLst/>
        </a:prstGeom>
        <a:solidFill>
          <a:srgbClr val="FF0000"/>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IN" sz="1800" kern="1200" dirty="0" smtClean="0"/>
            <a:t>principles</a:t>
          </a:r>
          <a:endParaRPr lang="en-IN" sz="1800" kern="1200" dirty="0"/>
        </a:p>
      </dsp:txBody>
      <dsp:txXfrm>
        <a:off x="5730893" y="2162609"/>
        <a:ext cx="987544" cy="987544"/>
      </dsp:txXfrm>
    </dsp:sp>
    <dsp:sp modelId="{455432D4-EEF6-4B8C-8575-1A1613510D1F}">
      <dsp:nvSpPr>
        <dsp:cNvPr id="0" name=""/>
        <dsp:cNvSpPr/>
      </dsp:nvSpPr>
      <dsp:spPr>
        <a:xfrm rot="16200000">
          <a:off x="6076922" y="1450262"/>
          <a:ext cx="295486" cy="474843"/>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IN" sz="1500" kern="1200"/>
        </a:p>
      </dsp:txBody>
      <dsp:txXfrm>
        <a:off x="6121245" y="1589554"/>
        <a:ext cx="206840" cy="284905"/>
      </dsp:txXfrm>
    </dsp:sp>
    <dsp:sp modelId="{2BEF897A-69EB-4DC9-894D-B3AD64A50CB0}">
      <dsp:nvSpPr>
        <dsp:cNvPr id="0" name=""/>
        <dsp:cNvSpPr/>
      </dsp:nvSpPr>
      <dsp:spPr>
        <a:xfrm>
          <a:off x="5526366" y="3961"/>
          <a:ext cx="1396598" cy="1396598"/>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b="1" i="0" kern="1200" dirty="0" smtClean="0"/>
            <a:t>Dynamic</a:t>
          </a:r>
          <a:endParaRPr lang="en-IN" sz="1700" kern="1200" dirty="0"/>
        </a:p>
      </dsp:txBody>
      <dsp:txXfrm>
        <a:off x="5730893" y="208488"/>
        <a:ext cx="987544" cy="987544"/>
      </dsp:txXfrm>
    </dsp:sp>
    <dsp:sp modelId="{E5C787F6-8410-423C-9FFB-3E9A68910659}">
      <dsp:nvSpPr>
        <dsp:cNvPr id="0" name=""/>
        <dsp:cNvSpPr/>
      </dsp:nvSpPr>
      <dsp:spPr>
        <a:xfrm>
          <a:off x="7045619" y="2418960"/>
          <a:ext cx="295486" cy="474843"/>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IN" sz="1500" kern="1200"/>
        </a:p>
      </dsp:txBody>
      <dsp:txXfrm>
        <a:off x="7045619" y="2513929"/>
        <a:ext cx="206840" cy="284905"/>
      </dsp:txXfrm>
    </dsp:sp>
    <dsp:sp modelId="{6D7614D3-254E-4AFC-ABCB-3BD47CAAEB5B}">
      <dsp:nvSpPr>
        <dsp:cNvPr id="0" name=""/>
        <dsp:cNvSpPr/>
      </dsp:nvSpPr>
      <dsp:spPr>
        <a:xfrm>
          <a:off x="7480487" y="1958082"/>
          <a:ext cx="1396598" cy="1396598"/>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b="1" i="0" kern="1200" dirty="0" smtClean="0"/>
            <a:t>Elegant</a:t>
          </a:r>
          <a:endParaRPr lang="en-IN" sz="1700" kern="1200" dirty="0"/>
        </a:p>
      </dsp:txBody>
      <dsp:txXfrm>
        <a:off x="7685014" y="2162609"/>
        <a:ext cx="987544" cy="987544"/>
      </dsp:txXfrm>
    </dsp:sp>
    <dsp:sp modelId="{8D016A05-E277-4914-8E1C-366B44E50791}">
      <dsp:nvSpPr>
        <dsp:cNvPr id="0" name=""/>
        <dsp:cNvSpPr/>
      </dsp:nvSpPr>
      <dsp:spPr>
        <a:xfrm rot="5400000">
          <a:off x="6076922" y="3387657"/>
          <a:ext cx="295486" cy="474843"/>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IN" sz="1500" kern="1200"/>
        </a:p>
      </dsp:txBody>
      <dsp:txXfrm>
        <a:off x="6121245" y="3438303"/>
        <a:ext cx="206840" cy="284905"/>
      </dsp:txXfrm>
    </dsp:sp>
    <dsp:sp modelId="{34DBA719-2B37-49F6-85A5-695EAD4CEA10}">
      <dsp:nvSpPr>
        <dsp:cNvPr id="0" name=""/>
        <dsp:cNvSpPr/>
      </dsp:nvSpPr>
      <dsp:spPr>
        <a:xfrm>
          <a:off x="5526366" y="3912203"/>
          <a:ext cx="1396598" cy="1396598"/>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b="1" i="0" kern="1200" dirty="0" smtClean="0"/>
            <a:t>Scalable</a:t>
          </a:r>
          <a:endParaRPr lang="en-IN" sz="1700" kern="1200" dirty="0"/>
        </a:p>
      </dsp:txBody>
      <dsp:txXfrm>
        <a:off x="5730893" y="4116730"/>
        <a:ext cx="987544" cy="987544"/>
      </dsp:txXfrm>
    </dsp:sp>
    <dsp:sp modelId="{4E0A1041-821D-44C0-9D97-4ACD9580B631}">
      <dsp:nvSpPr>
        <dsp:cNvPr id="0" name=""/>
        <dsp:cNvSpPr/>
      </dsp:nvSpPr>
      <dsp:spPr>
        <a:xfrm rot="10800000">
          <a:off x="5108224" y="2418960"/>
          <a:ext cx="295486" cy="474843"/>
        </a:xfrm>
        <a:prstGeom prst="rightArrow">
          <a:avLst>
            <a:gd name="adj1" fmla="val 60000"/>
            <a:gd name="adj2" fmla="val 50000"/>
          </a:avLst>
        </a:prstGeom>
        <a:solidFill>
          <a:srgbClr val="00B0F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IN" sz="1500" kern="1200"/>
        </a:p>
      </dsp:txBody>
      <dsp:txXfrm rot="10800000">
        <a:off x="5196870" y="2513929"/>
        <a:ext cx="206840" cy="284905"/>
      </dsp:txXfrm>
    </dsp:sp>
    <dsp:sp modelId="{41FD89EB-05C8-4C30-B27C-9C28D3346BFF}">
      <dsp:nvSpPr>
        <dsp:cNvPr id="0" name=""/>
        <dsp:cNvSpPr/>
      </dsp:nvSpPr>
      <dsp:spPr>
        <a:xfrm>
          <a:off x="3572245" y="1958082"/>
          <a:ext cx="1396598" cy="1396598"/>
        </a:xfrm>
        <a:prstGeom prst="ellipse">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IN" sz="1700" b="1" i="0" kern="1200" dirty="0" smtClean="0"/>
            <a:t>Extensible</a:t>
          </a:r>
          <a:endParaRPr lang="en-IN" sz="1700" kern="1200" dirty="0"/>
        </a:p>
      </dsp:txBody>
      <dsp:txXfrm>
        <a:off x="3776772" y="2162609"/>
        <a:ext cx="987544" cy="987544"/>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A6D384D5-B52F-490D-BA59-1E172C47D2F2}" type="datetimeFigureOut">
              <a:rPr lang="en-IN" smtClean="0"/>
              <a:pPr/>
              <a:t>18-07-2018</a:t>
            </a:fld>
            <a:endParaRPr lang="en-IN"/>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51EE5E82-05E3-4E4E-970F-BE43086CE2FD}" type="slidenum">
              <a:rPr lang="en-IN" smtClean="0"/>
              <a:pPr/>
              <a:t>‹#›</a:t>
            </a:fld>
            <a:endParaRPr lang="en-IN"/>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xmlns="" val="275058425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D384D5-B52F-490D-BA59-1E172C47D2F2}" type="datetimeFigureOut">
              <a:rPr lang="en-IN" smtClean="0"/>
              <a:pPr/>
              <a:t>18-07-2018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EE5E82-05E3-4E4E-970F-BE43086CE2FD}" type="slidenum">
              <a:rPr lang="en-IN" smtClean="0"/>
              <a:pPr/>
              <a:t>‹#›</a:t>
            </a:fld>
            <a:endParaRPr lang="en-IN"/>
          </a:p>
        </p:txBody>
      </p:sp>
    </p:spTree>
    <p:extLst>
      <p:ext uri="{BB962C8B-B14F-4D97-AF65-F5344CB8AC3E}">
        <p14:creationId xmlns:p14="http://schemas.microsoft.com/office/powerpoint/2010/main" xmlns="" val="220816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D384D5-B52F-490D-BA59-1E172C47D2F2}" type="datetimeFigureOut">
              <a:rPr lang="en-IN" smtClean="0"/>
              <a:pPr/>
              <a:t>18-07-2018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EE5E82-05E3-4E4E-970F-BE43086CE2FD}" type="slidenum">
              <a:rPr lang="en-IN" smtClean="0"/>
              <a:pPr/>
              <a:t>‹#›</a:t>
            </a:fld>
            <a:endParaRPr lang="en-IN"/>
          </a:p>
        </p:txBody>
      </p:sp>
    </p:spTree>
    <p:extLst>
      <p:ext uri="{BB962C8B-B14F-4D97-AF65-F5344CB8AC3E}">
        <p14:creationId xmlns:p14="http://schemas.microsoft.com/office/powerpoint/2010/main" xmlns="" val="2116978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D384D5-B52F-490D-BA59-1E172C47D2F2}" type="datetimeFigureOut">
              <a:rPr lang="en-IN" smtClean="0"/>
              <a:pPr/>
              <a:t>18-07-2018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EE5E82-05E3-4E4E-970F-BE43086CE2FD}" type="slidenum">
              <a:rPr lang="en-IN" smtClean="0"/>
              <a:pPr/>
              <a:t>‹#›</a:t>
            </a:fld>
            <a:endParaRPr lang="en-IN"/>
          </a:p>
        </p:txBody>
      </p:sp>
    </p:spTree>
    <p:extLst>
      <p:ext uri="{BB962C8B-B14F-4D97-AF65-F5344CB8AC3E}">
        <p14:creationId xmlns:p14="http://schemas.microsoft.com/office/powerpoint/2010/main" xmlns="" val="2543267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A6D384D5-B52F-490D-BA59-1E172C47D2F2}" type="datetimeFigureOut">
              <a:rPr lang="en-IN" smtClean="0"/>
              <a:pPr/>
              <a:t>18-07-2018</a:t>
            </a:fld>
            <a:endParaRPr lang="en-IN"/>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IN"/>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51EE5E82-05E3-4E4E-970F-BE43086CE2FD}" type="slidenum">
              <a:rPr lang="en-IN" smtClean="0"/>
              <a:pPr/>
              <a:t>‹#›</a:t>
            </a:fld>
            <a:endParaRPr lang="en-IN"/>
          </a:p>
        </p:txBody>
      </p:sp>
      <p:sp>
        <p:nvSpPr>
          <p:cNvPr id="7" name="Freeform 6"/>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xmlns="" val="19079051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6D384D5-B52F-490D-BA59-1E172C47D2F2}" type="datetimeFigureOut">
              <a:rPr lang="en-IN" smtClean="0"/>
              <a:pPr/>
              <a:t>18-07-2018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EE5E82-05E3-4E4E-970F-BE43086CE2FD}" type="slidenum">
              <a:rPr lang="en-IN" smtClean="0"/>
              <a:pPr/>
              <a:t>‹#›</a:t>
            </a:fld>
            <a:endParaRPr lang="en-IN"/>
          </a:p>
        </p:txBody>
      </p:sp>
    </p:spTree>
    <p:extLst>
      <p:ext uri="{BB962C8B-B14F-4D97-AF65-F5344CB8AC3E}">
        <p14:creationId xmlns:p14="http://schemas.microsoft.com/office/powerpoint/2010/main" xmlns="" val="2722022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6D384D5-B52F-490D-BA59-1E172C47D2F2}" type="datetimeFigureOut">
              <a:rPr lang="en-IN" smtClean="0"/>
              <a:pPr/>
              <a:t>18-07-2018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EE5E82-05E3-4E4E-970F-BE43086CE2FD}" type="slidenum">
              <a:rPr lang="en-IN" smtClean="0"/>
              <a:pPr/>
              <a:t>‹#›</a:t>
            </a:fld>
            <a:endParaRPr lang="en-IN"/>
          </a:p>
        </p:txBody>
      </p:sp>
    </p:spTree>
    <p:extLst>
      <p:ext uri="{BB962C8B-B14F-4D97-AF65-F5344CB8AC3E}">
        <p14:creationId xmlns:p14="http://schemas.microsoft.com/office/powerpoint/2010/main" xmlns="" val="4070695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6D384D5-B52F-490D-BA59-1E172C47D2F2}" type="datetimeFigureOut">
              <a:rPr lang="en-IN" smtClean="0"/>
              <a:pPr/>
              <a:t>18-07-2018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EE5E82-05E3-4E4E-970F-BE43086CE2FD}" type="slidenum">
              <a:rPr lang="en-IN" smtClean="0"/>
              <a:pPr/>
              <a:t>‹#›</a:t>
            </a:fld>
            <a:endParaRPr lang="en-IN"/>
          </a:p>
        </p:txBody>
      </p:sp>
    </p:spTree>
    <p:extLst>
      <p:ext uri="{BB962C8B-B14F-4D97-AF65-F5344CB8AC3E}">
        <p14:creationId xmlns:p14="http://schemas.microsoft.com/office/powerpoint/2010/main" xmlns="" val="2175144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D384D5-B52F-490D-BA59-1E172C47D2F2}" type="datetimeFigureOut">
              <a:rPr lang="en-IN" smtClean="0"/>
              <a:pPr/>
              <a:t>18-07-2018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EE5E82-05E3-4E4E-970F-BE43086CE2FD}" type="slidenum">
              <a:rPr lang="en-IN" smtClean="0"/>
              <a:pPr/>
              <a:t>‹#›</a:t>
            </a:fld>
            <a:endParaRPr lang="en-IN"/>
          </a:p>
        </p:txBody>
      </p:sp>
    </p:spTree>
    <p:extLst>
      <p:ext uri="{BB962C8B-B14F-4D97-AF65-F5344CB8AC3E}">
        <p14:creationId xmlns:p14="http://schemas.microsoft.com/office/powerpoint/2010/main" xmlns="" val="2495645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6D384D5-B52F-490D-BA59-1E172C47D2F2}" type="datetimeFigureOut">
              <a:rPr lang="en-IN" smtClean="0"/>
              <a:pPr/>
              <a:t>18-07-2018</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1EE5E82-05E3-4E4E-970F-BE43086CE2FD}" type="slidenum">
              <a:rPr lang="en-IN" smtClean="0"/>
              <a:pPr/>
              <a:t>‹#›</a:t>
            </a:fld>
            <a:endParaRPr lang="en-IN"/>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396215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6D384D5-B52F-490D-BA59-1E172C47D2F2}" type="datetimeFigureOut">
              <a:rPr lang="en-IN" smtClean="0"/>
              <a:pPr/>
              <a:t>18-07-2018</a:t>
            </a:fld>
            <a:endParaRPr lang="en-IN"/>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IN"/>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51EE5E82-05E3-4E4E-970F-BE43086CE2FD}" type="slidenum">
              <a:rPr lang="en-IN" smtClean="0"/>
              <a:pPr/>
              <a:t>‹#›</a:t>
            </a:fld>
            <a:endParaRPr lang="en-IN"/>
          </a:p>
        </p:txBody>
      </p:sp>
      <p:sp>
        <p:nvSpPr>
          <p:cNvPr id="9" name="Rectangle 8"/>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314986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20000"/>
            <a:lum/>
          </a:blip>
          <a:srcRect/>
          <a:stretch>
            <a:fillRect t="-7000" b="-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6D384D5-B52F-490D-BA59-1E172C47D2F2}" type="datetimeFigureOut">
              <a:rPr lang="en-IN" smtClean="0"/>
              <a:pPr/>
              <a:t>18-07-2018</a:t>
            </a:fld>
            <a:endParaRPr lang="en-IN"/>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IN"/>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51EE5E82-05E3-4E4E-970F-BE43086CE2FD}" type="slidenum">
              <a:rPr lang="en-IN" smtClean="0"/>
              <a:pPr/>
              <a:t>‹#›</a:t>
            </a:fld>
            <a:endParaRPr lang="en-IN"/>
          </a:p>
        </p:txBody>
      </p:sp>
      <p:sp>
        <p:nvSpPr>
          <p:cNvPr id="9" name="Rectangle 8"/>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xmlns="" val="29693213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4294967295" orient="horz" pos="1368">
          <p15:clr>
            <a:srgbClr val="F26B43"/>
          </p15:clr>
        </p15:guide>
        <p15:guide id="4294967295" orient="horz" pos="1440">
          <p15:clr>
            <a:srgbClr val="F26B43"/>
          </p15:clr>
        </p15:guide>
        <p15:guide id="4294967295" orient="horz" pos="3696">
          <p15:clr>
            <a:srgbClr val="F26B43"/>
          </p15:clr>
        </p15:guide>
        <p15:guide id="4294967295" orient="horz" pos="432">
          <p15:clr>
            <a:srgbClr val="F26B43"/>
          </p15:clr>
        </p15:guide>
        <p15:guide id="4294967295" orient="horz" pos="1512">
          <p15:clr>
            <a:srgbClr val="F26B43"/>
          </p15:clr>
        </p15:guide>
        <p15:guide id="4294967295" pos="6912">
          <p15:clr>
            <a:srgbClr val="F26B43"/>
          </p15:clr>
        </p15:guide>
        <p15:guide id="4294967295" pos="936">
          <p15:clr>
            <a:srgbClr val="F26B43"/>
          </p15:clr>
        </p15:guide>
        <p15:guide id="4294967295"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navdeepsinghrehsi@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hyperlink" Target="http://openexchangerates.or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IN" dirty="0" smtClean="0"/>
              <a:t>APACHE AIRFLOW</a:t>
            </a:r>
            <a:endParaRPr lang="en-IN" dirty="0"/>
          </a:p>
        </p:txBody>
      </p:sp>
      <p:sp>
        <p:nvSpPr>
          <p:cNvPr id="5" name="Subtitle 4"/>
          <p:cNvSpPr>
            <a:spLocks noGrp="1"/>
          </p:cNvSpPr>
          <p:nvPr>
            <p:ph type="subTitle" idx="1"/>
          </p:nvPr>
        </p:nvSpPr>
        <p:spPr>
          <a:xfrm>
            <a:off x="4995661" y="4602166"/>
            <a:ext cx="6831673" cy="1086237"/>
          </a:xfrm>
        </p:spPr>
        <p:txBody>
          <a:bodyPr>
            <a:normAutofit fontScale="70000" lnSpcReduction="20000"/>
          </a:bodyPr>
          <a:lstStyle/>
          <a:p>
            <a:r>
              <a:rPr lang="en-IN" dirty="0" smtClean="0">
                <a:solidFill>
                  <a:schemeClr val="tx1"/>
                </a:solidFill>
              </a:rPr>
              <a:t> Made By :</a:t>
            </a:r>
          </a:p>
          <a:p>
            <a:r>
              <a:rPr lang="en-IN" dirty="0" err="1" smtClean="0"/>
              <a:t>Navdeep</a:t>
            </a:r>
            <a:r>
              <a:rPr lang="en-IN" dirty="0" smtClean="0"/>
              <a:t> Singh</a:t>
            </a:r>
          </a:p>
          <a:p>
            <a:r>
              <a:rPr lang="en-IN" dirty="0" smtClean="0">
                <a:hlinkClick r:id="rId2"/>
              </a:rPr>
              <a:t>navdeepsinghrehsi@gmail.com</a:t>
            </a:r>
            <a:endParaRPr lang="en-IN" dirty="0" smtClean="0"/>
          </a:p>
          <a:p>
            <a:r>
              <a:rPr lang="en-IN" dirty="0" smtClean="0"/>
              <a:t>9654441007</a:t>
            </a:r>
            <a:endParaRPr lang="en-IN" dirty="0" smtClean="0"/>
          </a:p>
          <a:p>
            <a:endParaRPr lang="en-IN"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526596" y="2446546"/>
            <a:ext cx="1499521" cy="1440134"/>
          </a:xfrm>
          <a:prstGeom prst="rect">
            <a:avLst/>
          </a:prstGeom>
        </p:spPr>
      </p:pic>
    </p:spTree>
    <p:extLst>
      <p:ext uri="{BB962C8B-B14F-4D97-AF65-F5344CB8AC3E}">
        <p14:creationId xmlns:p14="http://schemas.microsoft.com/office/powerpoint/2010/main" xmlns="" val="778742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Default Arguments</a:t>
            </a:r>
            <a:br>
              <a:rPr lang="en-IN" b="1" dirty="0"/>
            </a:br>
            <a:endParaRPr lang="en-IN" dirty="0"/>
          </a:p>
        </p:txBody>
      </p:sp>
      <p:sp>
        <p:nvSpPr>
          <p:cNvPr id="3" name="Content Placeholder 2"/>
          <p:cNvSpPr>
            <a:spLocks noGrp="1"/>
          </p:cNvSpPr>
          <p:nvPr>
            <p:ph idx="1"/>
          </p:nvPr>
        </p:nvSpPr>
        <p:spPr/>
        <p:txBody>
          <a:bodyPr/>
          <a:lstStyle/>
          <a:p>
            <a:r>
              <a:rPr lang="en-IN" dirty="0"/>
              <a:t>If a dictionary of </a:t>
            </a:r>
            <a:r>
              <a:rPr lang="en-IN" dirty="0" err="1"/>
              <a:t>default_args</a:t>
            </a:r>
            <a:r>
              <a:rPr lang="en-IN" dirty="0"/>
              <a:t> is passed to a DAG, it will apply them to any of its operators. This makes it easy to apply a common parameter to many operators without having to type it many times.</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28499" y="3619956"/>
            <a:ext cx="9178415" cy="1731531"/>
          </a:xfrm>
          <a:prstGeom prst="rect">
            <a:avLst/>
          </a:prstGeom>
        </p:spPr>
      </p:pic>
    </p:spTree>
    <p:extLst>
      <p:ext uri="{BB962C8B-B14F-4D97-AF65-F5344CB8AC3E}">
        <p14:creationId xmlns:p14="http://schemas.microsoft.com/office/powerpoint/2010/main" xmlns="" val="1171723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Context Manager</a:t>
            </a:r>
            <a:br>
              <a:rPr lang="en-IN" b="1" dirty="0"/>
            </a:br>
            <a:endParaRPr lang="en-IN" dirty="0"/>
          </a:p>
        </p:txBody>
      </p:sp>
      <p:sp>
        <p:nvSpPr>
          <p:cNvPr id="3" name="Content Placeholder 2"/>
          <p:cNvSpPr>
            <a:spLocks noGrp="1"/>
          </p:cNvSpPr>
          <p:nvPr>
            <p:ph idx="1"/>
          </p:nvPr>
        </p:nvSpPr>
        <p:spPr/>
        <p:txBody>
          <a:bodyPr/>
          <a:lstStyle/>
          <a:p>
            <a:r>
              <a:rPr lang="en-IN" dirty="0"/>
              <a:t>DAGs can be used as context managers to automatically assign new operators to that DAG.</a:t>
            </a:r>
          </a:p>
        </p:txBody>
      </p:sp>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656954" y="3369011"/>
            <a:ext cx="9030491" cy="1130417"/>
          </a:xfrm>
          <a:prstGeom prst="rect">
            <a:avLst/>
          </a:prstGeom>
        </p:spPr>
      </p:pic>
    </p:spTree>
    <p:extLst>
      <p:ext uri="{BB962C8B-B14F-4D97-AF65-F5344CB8AC3E}">
        <p14:creationId xmlns:p14="http://schemas.microsoft.com/office/powerpoint/2010/main" xmlns="" val="3176095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Operators</a:t>
            </a:r>
            <a:br>
              <a:rPr lang="en-IN" b="1" dirty="0"/>
            </a:br>
            <a:endParaRPr lang="en-IN" dirty="0"/>
          </a:p>
        </p:txBody>
      </p:sp>
      <p:sp>
        <p:nvSpPr>
          <p:cNvPr id="3" name="Content Placeholder 2"/>
          <p:cNvSpPr>
            <a:spLocks noGrp="1"/>
          </p:cNvSpPr>
          <p:nvPr>
            <p:ph idx="1"/>
          </p:nvPr>
        </p:nvSpPr>
        <p:spPr/>
        <p:txBody>
          <a:bodyPr/>
          <a:lstStyle/>
          <a:p>
            <a:r>
              <a:rPr lang="en-IN" dirty="0"/>
              <a:t>An operator describes a single task in a workflow. Operators are usually (but not always) atomic, meaning they can stand on their own and don’t need to share resources with any other operators. </a:t>
            </a:r>
            <a:endParaRPr lang="en-IN" dirty="0" smtClean="0"/>
          </a:p>
          <a:p>
            <a:r>
              <a:rPr lang="en-IN" dirty="0" smtClean="0"/>
              <a:t>The </a:t>
            </a:r>
            <a:r>
              <a:rPr lang="en-IN" dirty="0"/>
              <a:t>DAG will make sure that operators run in the correct certain order; other than those dependencies, operators generally run independently</a:t>
            </a:r>
            <a:r>
              <a:rPr lang="en-IN" dirty="0" smtClean="0"/>
              <a:t>.</a:t>
            </a:r>
          </a:p>
          <a:p>
            <a:r>
              <a:rPr lang="en-IN" dirty="0" smtClean="0"/>
              <a:t> </a:t>
            </a:r>
            <a:r>
              <a:rPr lang="en-IN" dirty="0"/>
              <a:t>In fact, they may run on two completely different machines.</a:t>
            </a:r>
          </a:p>
        </p:txBody>
      </p:sp>
    </p:spTree>
    <p:extLst>
      <p:ext uri="{BB962C8B-B14F-4D97-AF65-F5344CB8AC3E}">
        <p14:creationId xmlns:p14="http://schemas.microsoft.com/office/powerpoint/2010/main" xmlns="" val="2831479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Operators</a:t>
            </a:r>
            <a:br>
              <a:rPr lang="en-IN" b="1" dirty="0"/>
            </a:br>
            <a:endParaRPr lang="en-IN" dirty="0"/>
          </a:p>
        </p:txBody>
      </p:sp>
      <p:sp>
        <p:nvSpPr>
          <p:cNvPr id="3" name="Content Placeholder 2"/>
          <p:cNvSpPr>
            <a:spLocks noGrp="1"/>
          </p:cNvSpPr>
          <p:nvPr>
            <p:ph idx="1"/>
          </p:nvPr>
        </p:nvSpPr>
        <p:spPr/>
        <p:txBody>
          <a:bodyPr/>
          <a:lstStyle/>
          <a:p>
            <a:pPr marL="0" indent="0">
              <a:buNone/>
            </a:pPr>
            <a:r>
              <a:rPr lang="en-IN" dirty="0"/>
              <a:t>Airflow provides operators for many common tasks, including</a:t>
            </a:r>
            <a:r>
              <a:rPr lang="en-IN" dirty="0" smtClean="0"/>
              <a:t>:</a:t>
            </a:r>
          </a:p>
          <a:p>
            <a:pPr>
              <a:buFont typeface="Wingdings" panose="05000000000000000000" pitchFamily="2" charset="2"/>
              <a:buChar char="§"/>
            </a:pPr>
            <a:r>
              <a:rPr lang="en-IN" dirty="0" err="1"/>
              <a:t>BashOperator</a:t>
            </a:r>
            <a:r>
              <a:rPr lang="en-IN" dirty="0"/>
              <a:t> - executes a bash command</a:t>
            </a:r>
          </a:p>
          <a:p>
            <a:pPr>
              <a:buFont typeface="Wingdings" panose="05000000000000000000" pitchFamily="2" charset="2"/>
              <a:buChar char="§"/>
            </a:pPr>
            <a:r>
              <a:rPr lang="en-IN" dirty="0" err="1"/>
              <a:t>PythonOperator</a:t>
            </a:r>
            <a:r>
              <a:rPr lang="en-IN" dirty="0"/>
              <a:t> - calls an arbitrary Python function</a:t>
            </a:r>
          </a:p>
          <a:p>
            <a:pPr>
              <a:buFont typeface="Wingdings" panose="05000000000000000000" pitchFamily="2" charset="2"/>
              <a:buChar char="§"/>
            </a:pPr>
            <a:r>
              <a:rPr lang="en-IN" dirty="0" err="1"/>
              <a:t>EmailOperator</a:t>
            </a:r>
            <a:r>
              <a:rPr lang="en-IN" dirty="0"/>
              <a:t> - sends an email</a:t>
            </a:r>
          </a:p>
          <a:p>
            <a:pPr>
              <a:buFont typeface="Wingdings" panose="05000000000000000000" pitchFamily="2" charset="2"/>
              <a:buChar char="§"/>
            </a:pPr>
            <a:r>
              <a:rPr lang="en-IN" dirty="0" err="1"/>
              <a:t>HTTPOperator</a:t>
            </a:r>
            <a:r>
              <a:rPr lang="en-IN" dirty="0"/>
              <a:t> - sends an HTTP request</a:t>
            </a:r>
          </a:p>
          <a:p>
            <a:pPr>
              <a:buFont typeface="Wingdings" panose="05000000000000000000" pitchFamily="2" charset="2"/>
              <a:buChar char="§"/>
            </a:pPr>
            <a:r>
              <a:rPr lang="en-IN" dirty="0" err="1"/>
              <a:t>MySqlOperator</a:t>
            </a:r>
            <a:r>
              <a:rPr lang="en-IN" dirty="0"/>
              <a:t>, </a:t>
            </a:r>
            <a:r>
              <a:rPr lang="en-IN" dirty="0" err="1"/>
              <a:t>SqliteOperator</a:t>
            </a:r>
            <a:r>
              <a:rPr lang="en-IN" dirty="0"/>
              <a:t>, </a:t>
            </a:r>
            <a:r>
              <a:rPr lang="en-IN" dirty="0" err="1"/>
              <a:t>PostgresOperator</a:t>
            </a:r>
            <a:r>
              <a:rPr lang="en-IN" dirty="0"/>
              <a:t>, </a:t>
            </a:r>
            <a:r>
              <a:rPr lang="en-IN" dirty="0" err="1"/>
              <a:t>MsSqlOperator</a:t>
            </a:r>
            <a:r>
              <a:rPr lang="en-IN" dirty="0"/>
              <a:t>, </a:t>
            </a:r>
            <a:r>
              <a:rPr lang="en-IN" dirty="0" err="1"/>
              <a:t>OracleOperator</a:t>
            </a:r>
            <a:r>
              <a:rPr lang="en-IN" dirty="0"/>
              <a:t>, </a:t>
            </a:r>
            <a:r>
              <a:rPr lang="en-IN" dirty="0" err="1"/>
              <a:t>JdbcOperator</a:t>
            </a:r>
            <a:r>
              <a:rPr lang="en-IN" dirty="0"/>
              <a:t>, etc. - executes a SQL command</a:t>
            </a:r>
          </a:p>
          <a:p>
            <a:pPr>
              <a:buFont typeface="Wingdings" panose="05000000000000000000" pitchFamily="2" charset="2"/>
              <a:buChar char="§"/>
            </a:pPr>
            <a:r>
              <a:rPr lang="en-IN" dirty="0"/>
              <a:t>Sensor - waits for a certain time, file, database row, S3 key, </a:t>
            </a:r>
            <a:r>
              <a:rPr lang="en-IN" dirty="0" err="1"/>
              <a:t>etc</a:t>
            </a:r>
            <a:r>
              <a:rPr lang="en-IN" dirty="0"/>
              <a:t>…</a:t>
            </a:r>
          </a:p>
        </p:txBody>
      </p:sp>
    </p:spTree>
    <p:extLst>
      <p:ext uri="{BB962C8B-B14F-4D97-AF65-F5344CB8AC3E}">
        <p14:creationId xmlns:p14="http://schemas.microsoft.com/office/powerpoint/2010/main" xmlns="" val="1511163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DAG Assignment</a:t>
            </a:r>
            <a:br>
              <a:rPr lang="en-IN" b="1" dirty="0"/>
            </a:br>
            <a:endParaRPr lang="en-IN" dirty="0"/>
          </a:p>
        </p:txBody>
      </p:sp>
      <p:sp>
        <p:nvSpPr>
          <p:cNvPr id="3" name="Content Placeholder 2"/>
          <p:cNvSpPr>
            <a:spLocks noGrp="1"/>
          </p:cNvSpPr>
          <p:nvPr>
            <p:ph idx="1"/>
          </p:nvPr>
        </p:nvSpPr>
        <p:spPr/>
        <p:txBody>
          <a:bodyPr/>
          <a:lstStyle/>
          <a:p>
            <a:r>
              <a:rPr lang="en-IN" dirty="0" err="1"/>
              <a:t>perators</a:t>
            </a:r>
            <a:r>
              <a:rPr lang="en-IN" dirty="0"/>
              <a:t> do not have to be assigned to DAGs immediately (previously dag was a required argument). </a:t>
            </a:r>
            <a:endParaRPr lang="en-IN" dirty="0" smtClean="0"/>
          </a:p>
          <a:p>
            <a:r>
              <a:rPr lang="en-IN" dirty="0" smtClean="0"/>
              <a:t>However</a:t>
            </a:r>
            <a:r>
              <a:rPr lang="en-IN" dirty="0"/>
              <a:t>, once an operator is assigned to a DAG, it can not be transferred or unassigned</a:t>
            </a:r>
            <a:r>
              <a:rPr lang="en-IN" dirty="0" smtClean="0"/>
              <a:t>.</a:t>
            </a:r>
          </a:p>
          <a:p>
            <a:r>
              <a:rPr lang="en-IN" dirty="0" smtClean="0"/>
              <a:t> </a:t>
            </a:r>
            <a:r>
              <a:rPr lang="en-IN" dirty="0"/>
              <a:t>DAG assignment can be done explicitly when the operator is created, through deferred assignment, or even inferred from other operators.</a:t>
            </a:r>
          </a:p>
        </p:txBody>
      </p:sp>
      <p:pic>
        <p:nvPicPr>
          <p:cNvPr id="5" name="Picture 4"/>
          <p:cNvPicPr>
            <a:picLocks noChangeAspect="1"/>
          </p:cNvPicPr>
          <p:nvPr/>
        </p:nvPicPr>
        <p:blipFill>
          <a:blip r:embed="rId2"/>
          <a:stretch>
            <a:fillRect/>
          </a:stretch>
        </p:blipFill>
        <p:spPr>
          <a:xfrm>
            <a:off x="2602819" y="4503510"/>
            <a:ext cx="7457797" cy="2100489"/>
          </a:xfrm>
          <a:prstGeom prst="rect">
            <a:avLst/>
          </a:prstGeom>
        </p:spPr>
      </p:pic>
    </p:spTree>
    <p:extLst>
      <p:ext uri="{BB962C8B-B14F-4D97-AF65-F5344CB8AC3E}">
        <p14:creationId xmlns:p14="http://schemas.microsoft.com/office/powerpoint/2010/main" xmlns="" val="2680234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Tasks</a:t>
            </a:r>
            <a:br>
              <a:rPr lang="en-IN" b="1" dirty="0"/>
            </a:br>
            <a:endParaRPr lang="en-IN" dirty="0"/>
          </a:p>
        </p:txBody>
      </p:sp>
      <p:sp>
        <p:nvSpPr>
          <p:cNvPr id="3" name="Content Placeholder 2"/>
          <p:cNvSpPr>
            <a:spLocks noGrp="1"/>
          </p:cNvSpPr>
          <p:nvPr>
            <p:ph idx="1"/>
          </p:nvPr>
        </p:nvSpPr>
        <p:spPr>
          <a:xfrm>
            <a:off x="1371600" y="2024743"/>
            <a:ext cx="9601200" cy="3581400"/>
          </a:xfrm>
        </p:spPr>
        <p:txBody>
          <a:bodyPr/>
          <a:lstStyle/>
          <a:p>
            <a:r>
              <a:rPr lang="en-IN" dirty="0"/>
              <a:t>Once an operator is instantiated, it is referred to as a “task”. </a:t>
            </a:r>
            <a:endParaRPr lang="en-IN" dirty="0" smtClean="0"/>
          </a:p>
          <a:p>
            <a:r>
              <a:rPr lang="en-IN" dirty="0" smtClean="0"/>
              <a:t>The </a:t>
            </a:r>
            <a:r>
              <a:rPr lang="en-IN" dirty="0"/>
              <a:t>instantiation defines specific values when calling the abstract operator, and the parameterized task becomes a node in a DAG</a:t>
            </a:r>
            <a:r>
              <a:rPr lang="en-IN" dirty="0" smtClean="0"/>
              <a:t>.</a:t>
            </a:r>
          </a:p>
          <a:p>
            <a:endParaRPr lang="en-IN" dirty="0"/>
          </a:p>
          <a:p>
            <a:pPr marL="0" indent="0">
              <a:buNone/>
            </a:pPr>
            <a:endParaRPr lang="en-IN" dirty="0" smtClean="0"/>
          </a:p>
          <a:p>
            <a:r>
              <a:rPr lang="en-IN" dirty="0"/>
              <a:t>A task instance represents a specific run of a task and is characterized as the combination of a dag, a task, and a point in time</a:t>
            </a:r>
            <a:r>
              <a:rPr lang="en-IN" dirty="0" smtClean="0"/>
              <a:t>.</a:t>
            </a:r>
          </a:p>
          <a:p>
            <a:r>
              <a:rPr lang="en-IN" dirty="0" smtClean="0"/>
              <a:t> </a:t>
            </a:r>
            <a:r>
              <a:rPr lang="en-IN" dirty="0"/>
              <a:t>Task instances also have an indicative state, which could be “running”, “success”, “failed”, “skipped”, “up for retry”, etc.</a:t>
            </a:r>
            <a:endParaRPr lang="en-IN" dirty="0" smtClean="0"/>
          </a:p>
          <a:p>
            <a:endParaRPr lang="en-IN" dirty="0"/>
          </a:p>
          <a:p>
            <a:endParaRPr lang="en-IN" dirty="0" smtClean="0"/>
          </a:p>
          <a:p>
            <a:pPr marL="0" indent="0">
              <a:buNone/>
            </a:pPr>
            <a:endParaRPr lang="en-IN" dirty="0"/>
          </a:p>
        </p:txBody>
      </p:sp>
      <p:sp>
        <p:nvSpPr>
          <p:cNvPr id="4" name="Rectangle 3"/>
          <p:cNvSpPr/>
          <p:nvPr/>
        </p:nvSpPr>
        <p:spPr>
          <a:xfrm>
            <a:off x="1643592" y="3510643"/>
            <a:ext cx="2188179" cy="369332"/>
          </a:xfrm>
          <a:prstGeom prst="rect">
            <a:avLst/>
          </a:prstGeom>
        </p:spPr>
        <p:txBody>
          <a:bodyPr wrap="square">
            <a:spAutoFit/>
          </a:bodyPr>
          <a:lstStyle/>
          <a:p>
            <a:r>
              <a:rPr lang="en-IN" b="1" i="0" dirty="0" smtClean="0">
                <a:solidFill>
                  <a:srgbClr val="404040"/>
                </a:solidFill>
                <a:effectLst/>
                <a:latin typeface="Roboto Slab"/>
              </a:rPr>
              <a:t>Task Instances</a:t>
            </a:r>
            <a:endParaRPr lang="en-IN" b="1" i="0" dirty="0">
              <a:solidFill>
                <a:srgbClr val="404040"/>
              </a:solidFill>
              <a:effectLst/>
              <a:latin typeface="Roboto Slab"/>
            </a:endParaRPr>
          </a:p>
        </p:txBody>
      </p:sp>
    </p:spTree>
    <p:extLst>
      <p:ext uri="{BB962C8B-B14F-4D97-AF65-F5344CB8AC3E}">
        <p14:creationId xmlns:p14="http://schemas.microsoft.com/office/powerpoint/2010/main" xmlns="" val="2762036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Workflows</a:t>
            </a:r>
            <a:br>
              <a:rPr lang="en-IN" b="1" dirty="0"/>
            </a:br>
            <a:endParaRPr lang="en-IN" dirty="0"/>
          </a:p>
        </p:txBody>
      </p:sp>
      <p:sp>
        <p:nvSpPr>
          <p:cNvPr id="3" name="Content Placeholder 2"/>
          <p:cNvSpPr>
            <a:spLocks noGrp="1"/>
          </p:cNvSpPr>
          <p:nvPr>
            <p:ph idx="1"/>
          </p:nvPr>
        </p:nvSpPr>
        <p:spPr>
          <a:xfrm>
            <a:off x="1371600" y="1901371"/>
            <a:ext cx="9601200" cy="3966029"/>
          </a:xfrm>
        </p:spPr>
        <p:txBody>
          <a:bodyPr/>
          <a:lstStyle/>
          <a:p>
            <a:r>
              <a:rPr lang="en-IN" dirty="0"/>
              <a:t>DAG: a description of the order in which work should take place</a:t>
            </a:r>
          </a:p>
          <a:p>
            <a:r>
              <a:rPr lang="en-IN" dirty="0"/>
              <a:t>Operator: a class that acts as a template for carrying out some work</a:t>
            </a:r>
          </a:p>
          <a:p>
            <a:r>
              <a:rPr lang="en-IN" dirty="0"/>
              <a:t>Task: a parameterized instance of an operator</a:t>
            </a:r>
          </a:p>
          <a:p>
            <a:r>
              <a:rPr lang="en-IN" dirty="0"/>
              <a:t>Task Instance: a task that 1) has been assigned to a DAG and 2) has a state associated with a specific run of the DAG</a:t>
            </a:r>
          </a:p>
          <a:p>
            <a:pPr marL="0" indent="0">
              <a:buNone/>
            </a:pPr>
            <a:endParaRPr lang="en-IN" dirty="0" smtClean="0"/>
          </a:p>
          <a:p>
            <a:pPr marL="0" indent="0">
              <a:buNone/>
            </a:pPr>
            <a:r>
              <a:rPr lang="en-IN" dirty="0" smtClean="0"/>
              <a:t>By </a:t>
            </a:r>
            <a:r>
              <a:rPr lang="en-IN" dirty="0"/>
              <a:t>combining DAGs and Operators to create </a:t>
            </a:r>
            <a:r>
              <a:rPr lang="en-IN" dirty="0" err="1"/>
              <a:t>TaskInstances</a:t>
            </a:r>
            <a:r>
              <a:rPr lang="en-IN" dirty="0"/>
              <a:t>, you can build complex workflows.</a:t>
            </a:r>
          </a:p>
        </p:txBody>
      </p:sp>
    </p:spTree>
    <p:extLst>
      <p:ext uri="{BB962C8B-B14F-4D97-AF65-F5344CB8AC3E}">
        <p14:creationId xmlns:p14="http://schemas.microsoft.com/office/powerpoint/2010/main" xmlns="" val="93059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Additional Functionality</a:t>
            </a:r>
            <a:br>
              <a:rPr lang="en-IN" b="1" dirty="0"/>
            </a:br>
            <a:endParaRPr lang="en-IN" dirty="0"/>
          </a:p>
        </p:txBody>
      </p:sp>
      <p:sp>
        <p:nvSpPr>
          <p:cNvPr id="3" name="Content Placeholder 2"/>
          <p:cNvSpPr>
            <a:spLocks noGrp="1"/>
          </p:cNvSpPr>
          <p:nvPr>
            <p:ph idx="1"/>
          </p:nvPr>
        </p:nvSpPr>
        <p:spPr/>
        <p:txBody>
          <a:bodyPr/>
          <a:lstStyle/>
          <a:p>
            <a:pPr marL="0" indent="0">
              <a:buNone/>
            </a:pPr>
            <a:r>
              <a:rPr lang="en-IN" b="1" dirty="0"/>
              <a:t>Hooks</a:t>
            </a:r>
          </a:p>
          <a:p>
            <a:r>
              <a:rPr lang="en-IN" dirty="0"/>
              <a:t>Hooks are interfaces to external platforms and databases like Hive, S3, MySQL, Postgres, HDFS, and Pig. </a:t>
            </a:r>
            <a:endParaRPr lang="en-IN" dirty="0" smtClean="0"/>
          </a:p>
          <a:p>
            <a:r>
              <a:rPr lang="en-IN" dirty="0" smtClean="0"/>
              <a:t>Hooks </a:t>
            </a:r>
            <a:r>
              <a:rPr lang="en-IN" dirty="0"/>
              <a:t>implement a common interface when possible, and act as a building block for operators</a:t>
            </a:r>
            <a:r>
              <a:rPr lang="en-IN" dirty="0" smtClean="0"/>
              <a:t>.</a:t>
            </a:r>
          </a:p>
          <a:p>
            <a:r>
              <a:rPr lang="en-IN" dirty="0" smtClean="0"/>
              <a:t> </a:t>
            </a:r>
            <a:r>
              <a:rPr lang="en-IN" dirty="0"/>
              <a:t>They also use the </a:t>
            </a:r>
            <a:r>
              <a:rPr lang="en-IN" dirty="0" err="1"/>
              <a:t>airflow.models.Connection</a:t>
            </a:r>
            <a:r>
              <a:rPr lang="en-IN" dirty="0"/>
              <a:t> model to retrieve hostnames and authentication information</a:t>
            </a:r>
            <a:r>
              <a:rPr lang="en-IN" dirty="0" smtClean="0"/>
              <a:t>.</a:t>
            </a:r>
          </a:p>
          <a:p>
            <a:r>
              <a:rPr lang="en-IN" dirty="0" smtClean="0"/>
              <a:t> </a:t>
            </a:r>
            <a:r>
              <a:rPr lang="en-IN" dirty="0"/>
              <a:t>Hooks keep authentication code and information out of pipelines, centralized in the metadata database.</a:t>
            </a:r>
          </a:p>
        </p:txBody>
      </p:sp>
    </p:spTree>
    <p:extLst>
      <p:ext uri="{BB962C8B-B14F-4D97-AF65-F5344CB8AC3E}">
        <p14:creationId xmlns:p14="http://schemas.microsoft.com/office/powerpoint/2010/main" xmlns="" val="3814856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Pools</a:t>
            </a:r>
            <a:br>
              <a:rPr lang="en-IN" b="1" dirty="0"/>
            </a:br>
            <a:endParaRPr lang="en-IN" dirty="0"/>
          </a:p>
        </p:txBody>
      </p:sp>
      <p:sp>
        <p:nvSpPr>
          <p:cNvPr id="3" name="Content Placeholder 2"/>
          <p:cNvSpPr>
            <a:spLocks noGrp="1"/>
          </p:cNvSpPr>
          <p:nvPr>
            <p:ph idx="1"/>
          </p:nvPr>
        </p:nvSpPr>
        <p:spPr/>
        <p:txBody>
          <a:bodyPr>
            <a:normAutofit/>
          </a:bodyPr>
          <a:lstStyle/>
          <a:p>
            <a:r>
              <a:rPr lang="en-IN" dirty="0"/>
              <a:t>The list of pools is managed in the UI (Menu -&gt; Admin -&gt; Pools) by giving the pools a name and assigning it a number of worker slots. </a:t>
            </a:r>
            <a:endParaRPr lang="en-IN" dirty="0" smtClean="0"/>
          </a:p>
          <a:p>
            <a:r>
              <a:rPr lang="en-IN" dirty="0" smtClean="0"/>
              <a:t>Tasks </a:t>
            </a:r>
            <a:r>
              <a:rPr lang="en-IN" dirty="0"/>
              <a:t>can then be associated with one of the existing pools by using the pool parameter when creating tasks (i.e., instantiating operators</a:t>
            </a:r>
            <a:r>
              <a:rPr lang="en-IN" dirty="0" smtClean="0"/>
              <a:t>).</a:t>
            </a:r>
          </a:p>
          <a:p>
            <a:r>
              <a:rPr lang="en-IN" dirty="0"/>
              <a:t>The pool parameter can be used in conjunction with </a:t>
            </a:r>
            <a:r>
              <a:rPr lang="en-IN" dirty="0" err="1"/>
              <a:t>priority_weight</a:t>
            </a:r>
            <a:r>
              <a:rPr lang="en-IN" dirty="0"/>
              <a:t> to define priorities in the queue, and which tasks get executed first as slots open up in the pool. </a:t>
            </a:r>
            <a:endParaRPr lang="en-IN" dirty="0" smtClean="0"/>
          </a:p>
          <a:p>
            <a:r>
              <a:rPr lang="en-IN" dirty="0" smtClean="0"/>
              <a:t>The </a:t>
            </a:r>
            <a:r>
              <a:rPr lang="en-IN" dirty="0"/>
              <a:t>default </a:t>
            </a:r>
            <a:r>
              <a:rPr lang="en-IN" dirty="0" err="1"/>
              <a:t>priority_weight</a:t>
            </a:r>
            <a:r>
              <a:rPr lang="en-IN" dirty="0"/>
              <a:t> is 1, and can be bumped to any </a:t>
            </a:r>
            <a:r>
              <a:rPr lang="en-IN" dirty="0" smtClean="0"/>
              <a:t>number</a:t>
            </a:r>
            <a:endParaRPr lang="en-IN" dirty="0"/>
          </a:p>
        </p:txBody>
      </p:sp>
    </p:spTree>
    <p:extLst>
      <p:ext uri="{BB962C8B-B14F-4D97-AF65-F5344CB8AC3E}">
        <p14:creationId xmlns:p14="http://schemas.microsoft.com/office/powerpoint/2010/main" xmlns="" val="2263788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Queues</a:t>
            </a:r>
            <a:br>
              <a:rPr lang="en-IN" b="1" dirty="0"/>
            </a:br>
            <a:endParaRPr lang="en-IN" dirty="0"/>
          </a:p>
        </p:txBody>
      </p:sp>
      <p:sp>
        <p:nvSpPr>
          <p:cNvPr id="3" name="Content Placeholder 2"/>
          <p:cNvSpPr>
            <a:spLocks noGrp="1"/>
          </p:cNvSpPr>
          <p:nvPr>
            <p:ph idx="1"/>
          </p:nvPr>
        </p:nvSpPr>
        <p:spPr>
          <a:xfrm>
            <a:off x="1371600" y="2285999"/>
            <a:ext cx="9601200" cy="4071257"/>
          </a:xfrm>
        </p:spPr>
        <p:txBody>
          <a:bodyPr>
            <a:normAutofit/>
          </a:bodyPr>
          <a:lstStyle/>
          <a:p>
            <a:r>
              <a:rPr lang="en-IN" dirty="0"/>
              <a:t>When using the </a:t>
            </a:r>
            <a:r>
              <a:rPr lang="en-IN" dirty="0" err="1"/>
              <a:t>CeleryExecutor</a:t>
            </a:r>
            <a:r>
              <a:rPr lang="en-IN" dirty="0"/>
              <a:t>, the celery queues that tasks are sent to can be specified. queue is an attribute of </a:t>
            </a:r>
            <a:r>
              <a:rPr lang="en-IN" dirty="0" err="1"/>
              <a:t>BaseOperator</a:t>
            </a:r>
            <a:r>
              <a:rPr lang="en-IN" dirty="0"/>
              <a:t>, so any task can be assigned to any queue. </a:t>
            </a:r>
            <a:endParaRPr lang="en-IN" dirty="0" smtClean="0"/>
          </a:p>
          <a:p>
            <a:r>
              <a:rPr lang="en-IN" dirty="0" smtClean="0"/>
              <a:t>The </a:t>
            </a:r>
            <a:r>
              <a:rPr lang="en-IN" dirty="0"/>
              <a:t>default queue for the environment is defined in the </a:t>
            </a:r>
            <a:r>
              <a:rPr lang="en-IN" dirty="0" err="1"/>
              <a:t>airflow.cfg’s</a:t>
            </a:r>
            <a:r>
              <a:rPr lang="en-IN" dirty="0"/>
              <a:t> celery -&gt; </a:t>
            </a:r>
            <a:r>
              <a:rPr lang="en-IN" dirty="0" err="1"/>
              <a:t>default_queue</a:t>
            </a:r>
            <a:r>
              <a:rPr lang="en-IN" dirty="0"/>
              <a:t>. This defines the queue that tasks get assigned to when not specified, as well as which queue Airflow workers listen to when started</a:t>
            </a:r>
            <a:r>
              <a:rPr lang="en-IN" dirty="0" smtClean="0"/>
              <a:t>.</a:t>
            </a:r>
            <a:endParaRPr lang="en-IN" dirty="0"/>
          </a:p>
          <a:p>
            <a:r>
              <a:rPr lang="en-IN" dirty="0"/>
              <a:t>Workers can listen to one or multiple queues of tasks. </a:t>
            </a:r>
            <a:endParaRPr lang="en-IN" dirty="0" smtClean="0"/>
          </a:p>
          <a:p>
            <a:r>
              <a:rPr lang="en-IN" dirty="0" smtClean="0"/>
              <a:t>When </a:t>
            </a:r>
            <a:r>
              <a:rPr lang="en-IN" dirty="0"/>
              <a:t>a worker is started (using the command airflow worker), a set of comma delimited queue names can be specified (e.g. airflow worker -q spark). This worker will then only pick up tasks wired to the specified queue(s).</a:t>
            </a:r>
          </a:p>
        </p:txBody>
      </p:sp>
    </p:spTree>
    <p:extLst>
      <p:ext uri="{BB962C8B-B14F-4D97-AF65-F5344CB8AC3E}">
        <p14:creationId xmlns:p14="http://schemas.microsoft.com/office/powerpoint/2010/main" xmlns="" val="805753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a:xfrm>
            <a:off x="1371600" y="1971207"/>
            <a:ext cx="10125856" cy="4354642"/>
          </a:xfrm>
        </p:spPr>
        <p:txBody>
          <a:bodyPr/>
          <a:lstStyle/>
          <a:p>
            <a:r>
              <a:rPr lang="en-IN" dirty="0"/>
              <a:t>Airflow is a platform to programmatically author, schedule and monitor workflows.</a:t>
            </a:r>
          </a:p>
          <a:p>
            <a:r>
              <a:rPr lang="en-IN" dirty="0"/>
              <a:t>Use airflow to author workflows as directed acyclic graphs (DAGs) of tasks. The airflow scheduler executes your tasks on an array of workers while following the specified dependencies. </a:t>
            </a:r>
            <a:endParaRPr lang="en-IN" dirty="0" smtClean="0"/>
          </a:p>
          <a:p>
            <a:r>
              <a:rPr lang="en-IN" dirty="0" smtClean="0"/>
              <a:t>The </a:t>
            </a:r>
            <a:r>
              <a:rPr lang="en-IN" dirty="0"/>
              <a:t>rich user interface makes it easy to visualize pipelines running in production, monitor progress, and troubleshoot issues when needed.</a:t>
            </a:r>
          </a:p>
          <a:p>
            <a:r>
              <a:rPr lang="en-IN" dirty="0"/>
              <a:t>When workflows are defined as code, they become more maintainable, versionable, testable, and collaborative.</a:t>
            </a:r>
          </a:p>
          <a:p>
            <a:endParaRPr lang="en-IN" dirty="0"/>
          </a:p>
        </p:txBody>
      </p:sp>
    </p:spTree>
    <p:extLst>
      <p:ext uri="{BB962C8B-B14F-4D97-AF65-F5344CB8AC3E}">
        <p14:creationId xmlns:p14="http://schemas.microsoft.com/office/powerpoint/2010/main" xmlns="" val="167248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XComs</a:t>
            </a:r>
            <a:r>
              <a:rPr lang="en-IN" b="1" dirty="0"/>
              <a:t/>
            </a:r>
            <a:br>
              <a:rPr lang="en-IN" b="1" dirty="0"/>
            </a:br>
            <a:endParaRPr lang="en-IN" dirty="0"/>
          </a:p>
        </p:txBody>
      </p:sp>
      <p:sp>
        <p:nvSpPr>
          <p:cNvPr id="3" name="Content Placeholder 2"/>
          <p:cNvSpPr>
            <a:spLocks noGrp="1"/>
          </p:cNvSpPr>
          <p:nvPr>
            <p:ph idx="1"/>
          </p:nvPr>
        </p:nvSpPr>
        <p:spPr/>
        <p:txBody>
          <a:bodyPr/>
          <a:lstStyle/>
          <a:p>
            <a:r>
              <a:rPr lang="en-IN" dirty="0" err="1"/>
              <a:t>XComs</a:t>
            </a:r>
            <a:r>
              <a:rPr lang="en-IN" dirty="0"/>
              <a:t> let tasks exchange messages, allowing more nuanced forms of control and shared state. </a:t>
            </a:r>
            <a:endParaRPr lang="en-IN" dirty="0" smtClean="0"/>
          </a:p>
          <a:p>
            <a:r>
              <a:rPr lang="en-IN" dirty="0" smtClean="0"/>
              <a:t>The </a:t>
            </a:r>
            <a:r>
              <a:rPr lang="en-IN" dirty="0"/>
              <a:t>name is an abbreviation of “cross-communication”. </a:t>
            </a:r>
            <a:r>
              <a:rPr lang="en-IN" dirty="0" err="1"/>
              <a:t>XComs</a:t>
            </a:r>
            <a:r>
              <a:rPr lang="en-IN" dirty="0"/>
              <a:t> are principally defined by a key, value, and timestamp, but also track attributes like the task/DAG that created the </a:t>
            </a:r>
            <a:r>
              <a:rPr lang="en-IN" dirty="0" err="1"/>
              <a:t>XCom</a:t>
            </a:r>
            <a:r>
              <a:rPr lang="en-IN" dirty="0"/>
              <a:t> and when it should become visible. </a:t>
            </a:r>
            <a:endParaRPr lang="en-IN" dirty="0" smtClean="0"/>
          </a:p>
          <a:p>
            <a:r>
              <a:rPr lang="en-IN" dirty="0" smtClean="0"/>
              <a:t>Any </a:t>
            </a:r>
            <a:r>
              <a:rPr lang="en-IN" dirty="0"/>
              <a:t>object that can be pickled can be used as an </a:t>
            </a:r>
            <a:r>
              <a:rPr lang="en-IN" dirty="0" err="1"/>
              <a:t>XCom</a:t>
            </a:r>
            <a:r>
              <a:rPr lang="en-IN" dirty="0"/>
              <a:t> value, so users should make sure to use objects of appropriate size.</a:t>
            </a:r>
          </a:p>
        </p:txBody>
      </p:sp>
    </p:spTree>
    <p:extLst>
      <p:ext uri="{BB962C8B-B14F-4D97-AF65-F5344CB8AC3E}">
        <p14:creationId xmlns:p14="http://schemas.microsoft.com/office/powerpoint/2010/main" xmlns="" val="336145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Variables</a:t>
            </a:r>
            <a:br>
              <a:rPr lang="en-IN" b="1" dirty="0"/>
            </a:br>
            <a:endParaRPr lang="en-IN" dirty="0"/>
          </a:p>
        </p:txBody>
      </p:sp>
      <p:sp>
        <p:nvSpPr>
          <p:cNvPr id="3" name="Content Placeholder 2"/>
          <p:cNvSpPr>
            <a:spLocks noGrp="1"/>
          </p:cNvSpPr>
          <p:nvPr>
            <p:ph idx="1"/>
          </p:nvPr>
        </p:nvSpPr>
        <p:spPr/>
        <p:txBody>
          <a:bodyPr/>
          <a:lstStyle/>
          <a:p>
            <a:r>
              <a:rPr lang="en-IN" dirty="0"/>
              <a:t>Variables are a generic way to store and retrieve arbitrary content or settings as a simple key value store within Airflow. </a:t>
            </a:r>
            <a:endParaRPr lang="en-IN" dirty="0" smtClean="0"/>
          </a:p>
          <a:p>
            <a:r>
              <a:rPr lang="en-IN" dirty="0" smtClean="0"/>
              <a:t>Variables </a:t>
            </a:r>
            <a:r>
              <a:rPr lang="en-IN" dirty="0"/>
              <a:t>can be listed, created, updated and deleted from the UI (Admin -&gt; Variables), code or CLI. </a:t>
            </a:r>
            <a:endParaRPr lang="en-IN" dirty="0" smtClean="0"/>
          </a:p>
          <a:p>
            <a:r>
              <a:rPr lang="en-IN" dirty="0" smtClean="0"/>
              <a:t>While </a:t>
            </a:r>
            <a:r>
              <a:rPr lang="en-IN" dirty="0"/>
              <a:t>your pipeline code definition and most of your constants and variables should be defined in code and stored in source control, it can be useful to have some variables or configuration items accessible and modifiable through the UI.</a:t>
            </a:r>
          </a:p>
        </p:txBody>
      </p:sp>
    </p:spTree>
    <p:extLst>
      <p:ext uri="{BB962C8B-B14F-4D97-AF65-F5344CB8AC3E}">
        <p14:creationId xmlns:p14="http://schemas.microsoft.com/office/powerpoint/2010/main" xmlns="" val="3426506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Branching</a:t>
            </a:r>
            <a:br>
              <a:rPr lang="en-IN" b="1" dirty="0"/>
            </a:br>
            <a:r>
              <a:rPr lang="en-IN" b="1" dirty="0" smtClean="0"/>
              <a:t>	</a:t>
            </a:r>
            <a:endParaRPr lang="en-IN" dirty="0"/>
          </a:p>
        </p:txBody>
      </p:sp>
      <p:sp>
        <p:nvSpPr>
          <p:cNvPr id="3" name="Content Placeholder 2"/>
          <p:cNvSpPr>
            <a:spLocks noGrp="1"/>
          </p:cNvSpPr>
          <p:nvPr>
            <p:ph idx="1"/>
          </p:nvPr>
        </p:nvSpPr>
        <p:spPr/>
        <p:txBody>
          <a:bodyPr/>
          <a:lstStyle/>
          <a:p>
            <a:r>
              <a:rPr lang="en-IN" dirty="0"/>
              <a:t>The </a:t>
            </a:r>
            <a:r>
              <a:rPr lang="en-IN" dirty="0" err="1"/>
              <a:t>BranchPythonOperator</a:t>
            </a:r>
            <a:r>
              <a:rPr lang="en-IN" dirty="0"/>
              <a:t> is much like the </a:t>
            </a:r>
            <a:r>
              <a:rPr lang="en-IN" dirty="0" err="1"/>
              <a:t>PythonOperator</a:t>
            </a:r>
            <a:r>
              <a:rPr lang="en-IN" dirty="0"/>
              <a:t> except that it expects a </a:t>
            </a:r>
            <a:r>
              <a:rPr lang="en-IN" dirty="0" err="1"/>
              <a:t>python_callable</a:t>
            </a:r>
            <a:r>
              <a:rPr lang="en-IN" dirty="0"/>
              <a:t> that returns a </a:t>
            </a:r>
            <a:r>
              <a:rPr lang="en-IN" dirty="0" err="1"/>
              <a:t>task_id</a:t>
            </a:r>
            <a:r>
              <a:rPr lang="en-IN" dirty="0"/>
              <a:t>. </a:t>
            </a:r>
            <a:endParaRPr lang="en-IN" dirty="0" smtClean="0"/>
          </a:p>
          <a:p>
            <a:r>
              <a:rPr lang="en-IN" dirty="0" smtClean="0"/>
              <a:t>The </a:t>
            </a:r>
            <a:r>
              <a:rPr lang="en-IN" dirty="0" err="1"/>
              <a:t>task_id</a:t>
            </a:r>
            <a:r>
              <a:rPr lang="en-IN" dirty="0"/>
              <a:t> returned is followed, and all of the other paths are skipped</a:t>
            </a:r>
            <a:r>
              <a:rPr lang="en-IN" dirty="0" smtClean="0"/>
              <a:t>.</a:t>
            </a:r>
          </a:p>
          <a:p>
            <a:r>
              <a:rPr lang="en-IN" dirty="0" smtClean="0"/>
              <a:t> </a:t>
            </a:r>
            <a:r>
              <a:rPr lang="en-IN" dirty="0"/>
              <a:t>The </a:t>
            </a:r>
            <a:r>
              <a:rPr lang="en-IN" dirty="0" err="1"/>
              <a:t>task_id</a:t>
            </a:r>
            <a:r>
              <a:rPr lang="en-IN" dirty="0"/>
              <a:t> returned by the Python function has to be referencing a task directly downstream from the </a:t>
            </a:r>
            <a:r>
              <a:rPr lang="en-IN" dirty="0" err="1"/>
              <a:t>BranchPythonOperator</a:t>
            </a:r>
            <a:r>
              <a:rPr lang="en-IN" dirty="0"/>
              <a:t> task.</a:t>
            </a:r>
          </a:p>
        </p:txBody>
      </p:sp>
      <p:pic>
        <p:nvPicPr>
          <p:cNvPr id="6146" name="Picture 2" descr="_images/branch_good.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60146" y="4486273"/>
            <a:ext cx="8310691" cy="188549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23916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SubDAGs</a:t>
            </a:r>
            <a:r>
              <a:rPr lang="en-IN" b="1" dirty="0"/>
              <a:t/>
            </a:r>
            <a:br>
              <a:rPr lang="en-IN" b="1" dirty="0"/>
            </a:br>
            <a:endParaRPr lang="en-IN" dirty="0"/>
          </a:p>
        </p:txBody>
      </p:sp>
      <p:sp>
        <p:nvSpPr>
          <p:cNvPr id="3" name="Content Placeholder 2"/>
          <p:cNvSpPr>
            <a:spLocks noGrp="1"/>
          </p:cNvSpPr>
          <p:nvPr>
            <p:ph idx="1"/>
          </p:nvPr>
        </p:nvSpPr>
        <p:spPr>
          <a:xfrm>
            <a:off x="1371600" y="1618343"/>
            <a:ext cx="9601200" cy="3581400"/>
          </a:xfrm>
        </p:spPr>
        <p:txBody>
          <a:bodyPr/>
          <a:lstStyle/>
          <a:p>
            <a:r>
              <a:rPr lang="en-IN" dirty="0" err="1"/>
              <a:t>SubDAGs</a:t>
            </a:r>
            <a:r>
              <a:rPr lang="en-IN" dirty="0"/>
              <a:t> are perfect for repeating patterns. Defining a function that returns a DAG object is a nice design pattern when using Airflow.</a:t>
            </a:r>
          </a:p>
          <a:p>
            <a:r>
              <a:rPr lang="en-IN" dirty="0"/>
              <a:t>Airbnb uses the </a:t>
            </a:r>
            <a:r>
              <a:rPr lang="en-IN" i="1" dirty="0"/>
              <a:t>stage-check-exchange</a:t>
            </a:r>
            <a:r>
              <a:rPr lang="en-IN" dirty="0"/>
              <a:t> pattern when loading data. </a:t>
            </a:r>
            <a:endParaRPr lang="en-IN" dirty="0" smtClean="0"/>
          </a:p>
          <a:p>
            <a:r>
              <a:rPr lang="en-IN" dirty="0" smtClean="0"/>
              <a:t>Data </a:t>
            </a:r>
            <a:r>
              <a:rPr lang="en-IN" dirty="0"/>
              <a:t>is staged in a temporary table, after which data quality checks are performed against that table. </a:t>
            </a:r>
            <a:endParaRPr lang="en-IN" dirty="0" smtClean="0"/>
          </a:p>
          <a:p>
            <a:r>
              <a:rPr lang="en-IN" dirty="0" smtClean="0"/>
              <a:t>Once </a:t>
            </a:r>
            <a:r>
              <a:rPr lang="en-IN" dirty="0"/>
              <a:t>the checks all pass the partition is moved into the production table.</a:t>
            </a:r>
          </a:p>
          <a:p>
            <a:endParaRPr lang="en-IN" dirty="0"/>
          </a:p>
        </p:txBody>
      </p:sp>
      <p:pic>
        <p:nvPicPr>
          <p:cNvPr id="7170" name="Picture 2" descr="_images/subdag_before.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565789" y="4093030"/>
            <a:ext cx="5190407" cy="257401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42751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Trigger Rules</a:t>
            </a:r>
            <a:br>
              <a:rPr lang="en-IN" b="1" dirty="0"/>
            </a:br>
            <a:endParaRPr lang="en-IN" dirty="0"/>
          </a:p>
        </p:txBody>
      </p:sp>
      <p:sp>
        <p:nvSpPr>
          <p:cNvPr id="3" name="Content Placeholder 2"/>
          <p:cNvSpPr>
            <a:spLocks noGrp="1"/>
          </p:cNvSpPr>
          <p:nvPr>
            <p:ph idx="1"/>
          </p:nvPr>
        </p:nvSpPr>
        <p:spPr>
          <a:xfrm>
            <a:off x="1371600" y="1836058"/>
            <a:ext cx="9601200" cy="3581400"/>
          </a:xfrm>
        </p:spPr>
        <p:txBody>
          <a:bodyPr>
            <a:normAutofit/>
          </a:bodyPr>
          <a:lstStyle/>
          <a:p>
            <a:pPr>
              <a:buFont typeface="Wingdings" panose="05000000000000000000" pitchFamily="2" charset="2"/>
              <a:buChar char="§"/>
            </a:pPr>
            <a:r>
              <a:rPr lang="en-IN" dirty="0"/>
              <a:t>All operators have a </a:t>
            </a:r>
            <a:r>
              <a:rPr lang="en-IN" dirty="0" err="1"/>
              <a:t>trigger_rule</a:t>
            </a:r>
            <a:r>
              <a:rPr lang="en-IN" dirty="0"/>
              <a:t> argument which defines the rule by which the generated task get triggered. </a:t>
            </a:r>
            <a:endParaRPr lang="en-IN" dirty="0" smtClean="0"/>
          </a:p>
          <a:p>
            <a:pPr>
              <a:buFont typeface="Wingdings" panose="05000000000000000000" pitchFamily="2" charset="2"/>
              <a:buChar char="§"/>
            </a:pPr>
            <a:r>
              <a:rPr lang="en-IN" dirty="0" smtClean="0"/>
              <a:t>The </a:t>
            </a:r>
            <a:r>
              <a:rPr lang="en-IN" dirty="0"/>
              <a:t>default value for </a:t>
            </a:r>
            <a:r>
              <a:rPr lang="en-IN" dirty="0" err="1"/>
              <a:t>trigger_rule</a:t>
            </a:r>
            <a:r>
              <a:rPr lang="en-IN" dirty="0"/>
              <a:t> is </a:t>
            </a:r>
            <a:r>
              <a:rPr lang="en-IN" dirty="0" err="1"/>
              <a:t>all_success</a:t>
            </a:r>
            <a:r>
              <a:rPr lang="en-IN" dirty="0"/>
              <a:t> and can be defined as “trigger this task when all directly upstream tasks have succeeded”. </a:t>
            </a:r>
          </a:p>
        </p:txBody>
      </p:sp>
    </p:spTree>
    <p:extLst>
      <p:ext uri="{BB962C8B-B14F-4D97-AF65-F5344CB8AC3E}">
        <p14:creationId xmlns:p14="http://schemas.microsoft.com/office/powerpoint/2010/main" xmlns="" val="3128256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Trigger Rules</a:t>
            </a:r>
            <a:br>
              <a:rPr lang="en-IN" b="1" dirty="0"/>
            </a:br>
            <a:endParaRPr lang="en-IN" dirty="0"/>
          </a:p>
        </p:txBody>
      </p:sp>
      <p:sp>
        <p:nvSpPr>
          <p:cNvPr id="3" name="Content Placeholder 2"/>
          <p:cNvSpPr>
            <a:spLocks noGrp="1"/>
          </p:cNvSpPr>
          <p:nvPr>
            <p:ph idx="1"/>
          </p:nvPr>
        </p:nvSpPr>
        <p:spPr/>
        <p:txBody>
          <a:bodyPr>
            <a:normAutofit fontScale="92500" lnSpcReduction="20000"/>
          </a:bodyPr>
          <a:lstStyle/>
          <a:p>
            <a:pPr marL="0" indent="0">
              <a:buNone/>
            </a:pPr>
            <a:r>
              <a:rPr lang="en-IN" dirty="0" smtClean="0"/>
              <a:t>Values </a:t>
            </a:r>
            <a:r>
              <a:rPr lang="en-IN" dirty="0"/>
              <a:t>that can be passed to any operator while creating tasks:</a:t>
            </a:r>
          </a:p>
          <a:p>
            <a:endParaRPr lang="en-IN" dirty="0"/>
          </a:p>
          <a:p>
            <a:r>
              <a:rPr lang="en-IN" dirty="0" err="1"/>
              <a:t>all_success</a:t>
            </a:r>
            <a:r>
              <a:rPr lang="en-IN" dirty="0"/>
              <a:t>: (default) all parents have succeeded</a:t>
            </a:r>
          </a:p>
          <a:p>
            <a:r>
              <a:rPr lang="en-IN" dirty="0" err="1"/>
              <a:t>all_failed</a:t>
            </a:r>
            <a:r>
              <a:rPr lang="en-IN" dirty="0"/>
              <a:t>: all parents are in a failed or </a:t>
            </a:r>
            <a:r>
              <a:rPr lang="en-IN" dirty="0" err="1"/>
              <a:t>upstream_failed</a:t>
            </a:r>
            <a:r>
              <a:rPr lang="en-IN" dirty="0"/>
              <a:t> state</a:t>
            </a:r>
          </a:p>
          <a:p>
            <a:r>
              <a:rPr lang="en-IN" dirty="0" err="1"/>
              <a:t>all_done</a:t>
            </a:r>
            <a:r>
              <a:rPr lang="en-IN" dirty="0"/>
              <a:t>: all parents are done with their execution</a:t>
            </a:r>
          </a:p>
          <a:p>
            <a:r>
              <a:rPr lang="en-IN" dirty="0" err="1"/>
              <a:t>one_failed</a:t>
            </a:r>
            <a:r>
              <a:rPr lang="en-IN" dirty="0"/>
              <a:t>: fires as soon as at least one parent has failed, it does not wait for all parents to be done</a:t>
            </a:r>
          </a:p>
          <a:p>
            <a:r>
              <a:rPr lang="en-IN" dirty="0" err="1"/>
              <a:t>one_success</a:t>
            </a:r>
            <a:r>
              <a:rPr lang="en-IN" dirty="0"/>
              <a:t>: fires as soon as at least one parent succeeds, it does not wait for all parents to be done</a:t>
            </a:r>
          </a:p>
          <a:p>
            <a:r>
              <a:rPr lang="en-IN" dirty="0"/>
              <a:t>dummy: dependencies are just for show, trigger at will</a:t>
            </a:r>
          </a:p>
          <a:p>
            <a:endParaRPr lang="en-IN" dirty="0"/>
          </a:p>
        </p:txBody>
      </p:sp>
    </p:spTree>
    <p:extLst>
      <p:ext uri="{BB962C8B-B14F-4D97-AF65-F5344CB8AC3E}">
        <p14:creationId xmlns:p14="http://schemas.microsoft.com/office/powerpoint/2010/main" xmlns="" val="2377726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DAG Runs</a:t>
            </a:r>
          </a:p>
        </p:txBody>
      </p:sp>
      <p:sp>
        <p:nvSpPr>
          <p:cNvPr id="3" name="Content Placeholder 2"/>
          <p:cNvSpPr>
            <a:spLocks noGrp="1"/>
          </p:cNvSpPr>
          <p:nvPr>
            <p:ph idx="1"/>
          </p:nvPr>
        </p:nvSpPr>
        <p:spPr/>
        <p:txBody>
          <a:bodyPr/>
          <a:lstStyle/>
          <a:p>
            <a:r>
              <a:rPr lang="en-IN" dirty="0"/>
              <a:t>A DAG Run is an object representing an instantiation of the DAG in time</a:t>
            </a:r>
            <a:r>
              <a:rPr lang="en-IN" dirty="0" smtClean="0"/>
              <a:t>.</a:t>
            </a:r>
            <a:endParaRPr lang="en-IN" dirty="0"/>
          </a:p>
          <a:p>
            <a:r>
              <a:rPr lang="en-IN" dirty="0"/>
              <a:t>Each DAG may or may not have a schedule, which informs how DAG Runs are created</a:t>
            </a:r>
            <a:r>
              <a:rPr lang="en-IN" dirty="0" smtClean="0"/>
              <a:t>.</a:t>
            </a:r>
          </a:p>
          <a:p>
            <a:r>
              <a:rPr lang="en-IN" dirty="0" smtClean="0"/>
              <a:t> </a:t>
            </a:r>
            <a:r>
              <a:rPr lang="en-IN" dirty="0" err="1"/>
              <a:t>schedule_interval</a:t>
            </a:r>
            <a:r>
              <a:rPr lang="en-IN" dirty="0"/>
              <a:t> is defined as a DAG arguments, and receives preferably a </a:t>
            </a:r>
            <a:r>
              <a:rPr lang="en-IN" dirty="0" err="1"/>
              <a:t>cron</a:t>
            </a:r>
            <a:r>
              <a:rPr lang="en-IN" dirty="0"/>
              <a:t> expression as a </a:t>
            </a:r>
            <a:r>
              <a:rPr lang="en-IN" dirty="0" err="1"/>
              <a:t>str</a:t>
            </a:r>
            <a:r>
              <a:rPr lang="en-IN" dirty="0"/>
              <a:t>, or a </a:t>
            </a:r>
            <a:r>
              <a:rPr lang="en-IN" dirty="0" err="1"/>
              <a:t>datetime.timedelta</a:t>
            </a:r>
            <a:r>
              <a:rPr lang="en-IN" dirty="0"/>
              <a:t> object. </a:t>
            </a:r>
          </a:p>
        </p:txBody>
      </p:sp>
    </p:spTree>
    <p:extLst>
      <p:ext uri="{BB962C8B-B14F-4D97-AF65-F5344CB8AC3E}">
        <p14:creationId xmlns:p14="http://schemas.microsoft.com/office/powerpoint/2010/main" xmlns="" val="1045153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DAG Runs</a:t>
            </a:r>
          </a:p>
        </p:txBody>
      </p:sp>
      <p:sp>
        <p:nvSpPr>
          <p:cNvPr id="3" name="Content Placeholder 2"/>
          <p:cNvSpPr>
            <a:spLocks noGrp="1"/>
          </p:cNvSpPr>
          <p:nvPr>
            <p:ph idx="1"/>
          </p:nvPr>
        </p:nvSpPr>
        <p:spPr>
          <a:xfrm>
            <a:off x="1371600" y="1908629"/>
            <a:ext cx="9601200" cy="3581400"/>
          </a:xfrm>
        </p:spPr>
        <p:txBody>
          <a:bodyPr/>
          <a:lstStyle/>
          <a:p>
            <a:r>
              <a:rPr lang="en-IN" dirty="0"/>
              <a:t>Alternatively, you can also use one of these </a:t>
            </a:r>
            <a:r>
              <a:rPr lang="en-IN" dirty="0" err="1"/>
              <a:t>cron</a:t>
            </a:r>
            <a:r>
              <a:rPr lang="en-IN" dirty="0"/>
              <a:t> “</a:t>
            </a:r>
            <a:r>
              <a:rPr lang="en-IN" dirty="0" err="1"/>
              <a:t>preset</a:t>
            </a:r>
            <a:r>
              <a:rPr lang="en-IN" dirty="0"/>
              <a:t>”:</a:t>
            </a:r>
          </a:p>
        </p:txBody>
      </p:sp>
      <p:pic>
        <p:nvPicPr>
          <p:cNvPr id="4" name="Picture 3"/>
          <p:cNvPicPr>
            <a:picLocks noChangeAspect="1"/>
          </p:cNvPicPr>
          <p:nvPr/>
        </p:nvPicPr>
        <p:blipFill>
          <a:blip r:embed="rId2"/>
          <a:stretch>
            <a:fillRect/>
          </a:stretch>
        </p:blipFill>
        <p:spPr>
          <a:xfrm>
            <a:off x="2636157" y="2560182"/>
            <a:ext cx="7863828" cy="3521303"/>
          </a:xfrm>
          <a:prstGeom prst="rect">
            <a:avLst/>
          </a:prstGeom>
        </p:spPr>
      </p:pic>
    </p:spTree>
    <p:extLst>
      <p:ext uri="{BB962C8B-B14F-4D97-AF65-F5344CB8AC3E}">
        <p14:creationId xmlns:p14="http://schemas.microsoft.com/office/powerpoint/2010/main" xmlns="" val="1125822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Backfill and </a:t>
            </a:r>
            <a:r>
              <a:rPr lang="en-IN" b="1" dirty="0" err="1"/>
              <a:t>Catchup</a:t>
            </a:r>
            <a:endParaRPr lang="en-IN" b="1" dirty="0"/>
          </a:p>
        </p:txBody>
      </p:sp>
      <p:sp>
        <p:nvSpPr>
          <p:cNvPr id="3" name="Content Placeholder 2"/>
          <p:cNvSpPr>
            <a:spLocks noGrp="1"/>
          </p:cNvSpPr>
          <p:nvPr>
            <p:ph idx="1"/>
          </p:nvPr>
        </p:nvSpPr>
        <p:spPr/>
        <p:txBody>
          <a:bodyPr/>
          <a:lstStyle/>
          <a:p>
            <a:r>
              <a:rPr lang="en-IN" dirty="0"/>
              <a:t>n Airflow DAG with a </a:t>
            </a:r>
            <a:r>
              <a:rPr lang="en-IN" dirty="0" err="1"/>
              <a:t>start_date</a:t>
            </a:r>
            <a:r>
              <a:rPr lang="en-IN" dirty="0"/>
              <a:t>, possibly an </a:t>
            </a:r>
            <a:r>
              <a:rPr lang="en-IN" dirty="0" err="1"/>
              <a:t>end_date</a:t>
            </a:r>
            <a:r>
              <a:rPr lang="en-IN" dirty="0"/>
              <a:t>, and a </a:t>
            </a:r>
            <a:r>
              <a:rPr lang="en-IN" dirty="0" err="1"/>
              <a:t>schedule_interval</a:t>
            </a:r>
            <a:r>
              <a:rPr lang="en-IN" dirty="0"/>
              <a:t> defines a series of intervals which the scheduler turn into individual Dag Runs and execute. </a:t>
            </a:r>
            <a:endParaRPr lang="en-IN" dirty="0" smtClean="0"/>
          </a:p>
          <a:p>
            <a:r>
              <a:rPr lang="en-IN" dirty="0" smtClean="0"/>
              <a:t>A </a:t>
            </a:r>
            <a:r>
              <a:rPr lang="en-IN" dirty="0"/>
              <a:t>key capability of Airflow is that these DAG Runs are atomic, idempotent items, and the scheduler, by default, will examine the lifetime of the DAG (from start to end/now, one interval at a time) and kick off a DAG Run for any interval that has not been run (or has been cleared). This concept is called </a:t>
            </a:r>
            <a:r>
              <a:rPr lang="en-IN" b="1" dirty="0" err="1"/>
              <a:t>Catchup</a:t>
            </a:r>
            <a:r>
              <a:rPr lang="en-IN" b="1" dirty="0"/>
              <a:t>.</a:t>
            </a:r>
          </a:p>
        </p:txBody>
      </p:sp>
    </p:spTree>
    <p:extLst>
      <p:ext uri="{BB962C8B-B14F-4D97-AF65-F5344CB8AC3E}">
        <p14:creationId xmlns:p14="http://schemas.microsoft.com/office/powerpoint/2010/main" xmlns="" val="1333970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Installation</a:t>
            </a:r>
            <a:endParaRPr lang="en-IN" dirty="0"/>
          </a:p>
        </p:txBody>
      </p:sp>
      <p:sp>
        <p:nvSpPr>
          <p:cNvPr id="3" name="Content Placeholder 2"/>
          <p:cNvSpPr>
            <a:spLocks noGrp="1"/>
          </p:cNvSpPr>
          <p:nvPr>
            <p:ph idx="1"/>
          </p:nvPr>
        </p:nvSpPr>
        <p:spPr/>
        <p:txBody>
          <a:bodyPr/>
          <a:lstStyle/>
          <a:p>
            <a:pPr marL="0" indent="0">
              <a:buNone/>
            </a:pPr>
            <a:r>
              <a:rPr lang="en-IN" b="1" dirty="0" smtClean="0"/>
              <a:t>Prerequisites</a:t>
            </a:r>
            <a:endParaRPr lang="en-IN" b="1" dirty="0"/>
          </a:p>
          <a:p>
            <a:r>
              <a:rPr lang="en-IN" dirty="0"/>
              <a:t>Airflow is written in Python, so </a:t>
            </a:r>
            <a:r>
              <a:rPr lang="en-IN" dirty="0" smtClean="0"/>
              <a:t>you </a:t>
            </a:r>
            <a:r>
              <a:rPr lang="en-IN" dirty="0"/>
              <a:t>have </a:t>
            </a:r>
            <a:r>
              <a:rPr lang="en-IN" dirty="0" smtClean="0"/>
              <a:t>to install </a:t>
            </a:r>
            <a:r>
              <a:rPr lang="en-IN" dirty="0"/>
              <a:t>on your </a:t>
            </a:r>
            <a:r>
              <a:rPr lang="en-IN" dirty="0" smtClean="0"/>
              <a:t>machine</a:t>
            </a:r>
          </a:p>
          <a:p>
            <a:r>
              <a:rPr lang="en-IN" dirty="0" smtClean="0"/>
              <a:t>Command</a:t>
            </a:r>
          </a:p>
          <a:p>
            <a:endParaRPr lang="en-IN" dirty="0"/>
          </a:p>
        </p:txBody>
      </p:sp>
      <p:pic>
        <p:nvPicPr>
          <p:cNvPr id="5" name="Picture 4"/>
          <p:cNvPicPr>
            <a:picLocks noChangeAspect="1"/>
          </p:cNvPicPr>
          <p:nvPr/>
        </p:nvPicPr>
        <p:blipFill>
          <a:blip r:embed="rId2"/>
          <a:stretch>
            <a:fillRect/>
          </a:stretch>
        </p:blipFill>
        <p:spPr>
          <a:xfrm>
            <a:off x="1757319" y="3695700"/>
            <a:ext cx="9181978" cy="1703614"/>
          </a:xfrm>
          <a:prstGeom prst="rect">
            <a:avLst/>
          </a:prstGeom>
        </p:spPr>
      </p:pic>
    </p:spTree>
    <p:extLst>
      <p:ext uri="{BB962C8B-B14F-4D97-AF65-F5344CB8AC3E}">
        <p14:creationId xmlns:p14="http://schemas.microsoft.com/office/powerpoint/2010/main" xmlns="" val="2032584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Principles</a:t>
            </a:r>
            <a:br>
              <a:rPr lang="en-IN" b="1" dirty="0"/>
            </a:br>
            <a:endParaRPr lang="en-IN" dirty="0"/>
          </a:p>
        </p:txBody>
      </p:sp>
      <p:graphicFrame>
        <p:nvGraphicFramePr>
          <p:cNvPr id="14" name="Content Placeholder 13"/>
          <p:cNvGraphicFramePr>
            <a:graphicFrameLocks noGrp="1"/>
          </p:cNvGraphicFramePr>
          <p:nvPr>
            <p:ph idx="1"/>
            <p:extLst>
              <p:ext uri="{D42A27DB-BD31-4B8C-83A1-F6EECF244321}">
                <p14:modId xmlns:p14="http://schemas.microsoft.com/office/powerpoint/2010/main" xmlns="" val="3234304084"/>
              </p:ext>
            </p:extLst>
          </p:nvPr>
        </p:nvGraphicFramePr>
        <p:xfrm>
          <a:off x="112425" y="1124262"/>
          <a:ext cx="12449331" cy="5312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990006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Installation</a:t>
            </a:r>
            <a:endParaRPr lang="en-IN" dirty="0"/>
          </a:p>
        </p:txBody>
      </p:sp>
      <p:sp>
        <p:nvSpPr>
          <p:cNvPr id="3" name="Content Placeholder 2"/>
          <p:cNvSpPr>
            <a:spLocks noGrp="1"/>
          </p:cNvSpPr>
          <p:nvPr>
            <p:ph idx="1"/>
          </p:nvPr>
        </p:nvSpPr>
        <p:spPr/>
        <p:txBody>
          <a:bodyPr/>
          <a:lstStyle/>
          <a:p>
            <a:pPr marL="0" indent="0">
              <a:buNone/>
            </a:pPr>
            <a:r>
              <a:rPr lang="en-IN" b="1" dirty="0" smtClean="0"/>
              <a:t>Prerequisites</a:t>
            </a:r>
            <a:endParaRPr lang="en-IN" b="1" dirty="0"/>
          </a:p>
          <a:p>
            <a:r>
              <a:rPr lang="en-IN" dirty="0" smtClean="0"/>
              <a:t>After that install a virtual environment on your system</a:t>
            </a:r>
          </a:p>
          <a:p>
            <a:r>
              <a:rPr lang="en-IN" dirty="0" smtClean="0"/>
              <a:t>Command</a:t>
            </a:r>
          </a:p>
          <a:p>
            <a:endParaRPr lang="en-IN" dirty="0"/>
          </a:p>
        </p:txBody>
      </p:sp>
      <p:pic>
        <p:nvPicPr>
          <p:cNvPr id="4" name="Picture 3"/>
          <p:cNvPicPr>
            <a:picLocks noChangeAspect="1"/>
          </p:cNvPicPr>
          <p:nvPr/>
        </p:nvPicPr>
        <p:blipFill>
          <a:blip r:embed="rId2"/>
          <a:stretch>
            <a:fillRect/>
          </a:stretch>
        </p:blipFill>
        <p:spPr>
          <a:xfrm>
            <a:off x="2279877" y="3841523"/>
            <a:ext cx="7969965" cy="1572306"/>
          </a:xfrm>
          <a:prstGeom prst="rect">
            <a:avLst/>
          </a:prstGeom>
        </p:spPr>
      </p:pic>
    </p:spTree>
    <p:extLst>
      <p:ext uri="{BB962C8B-B14F-4D97-AF65-F5344CB8AC3E}">
        <p14:creationId xmlns:p14="http://schemas.microsoft.com/office/powerpoint/2010/main" xmlns="" val="338652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Installation</a:t>
            </a:r>
            <a:endParaRPr lang="en-IN" dirty="0"/>
          </a:p>
        </p:txBody>
      </p:sp>
      <p:sp>
        <p:nvSpPr>
          <p:cNvPr id="3" name="Content Placeholder 2"/>
          <p:cNvSpPr>
            <a:spLocks noGrp="1"/>
          </p:cNvSpPr>
          <p:nvPr>
            <p:ph idx="1"/>
          </p:nvPr>
        </p:nvSpPr>
        <p:spPr/>
        <p:txBody>
          <a:bodyPr/>
          <a:lstStyle/>
          <a:p>
            <a:r>
              <a:rPr lang="en-IN" dirty="0" smtClean="0"/>
              <a:t>Let’s </a:t>
            </a:r>
            <a:r>
              <a:rPr lang="en-IN" dirty="0"/>
              <a:t>create a workspace </a:t>
            </a:r>
            <a:r>
              <a:rPr lang="en-IN" dirty="0" smtClean="0"/>
              <a:t>directory</a:t>
            </a:r>
          </a:p>
          <a:p>
            <a:r>
              <a:rPr lang="en-IN" dirty="0" smtClean="0"/>
              <a:t>Command</a:t>
            </a:r>
          </a:p>
          <a:p>
            <a:endParaRPr lang="en-IN" dirty="0"/>
          </a:p>
        </p:txBody>
      </p:sp>
      <p:pic>
        <p:nvPicPr>
          <p:cNvPr id="4" name="Picture 3"/>
          <p:cNvPicPr>
            <a:picLocks noChangeAspect="1"/>
          </p:cNvPicPr>
          <p:nvPr/>
        </p:nvPicPr>
        <p:blipFill>
          <a:blip r:embed="rId2"/>
          <a:stretch>
            <a:fillRect/>
          </a:stretch>
        </p:blipFill>
        <p:spPr>
          <a:xfrm>
            <a:off x="1587894" y="3433762"/>
            <a:ext cx="9384906" cy="1617209"/>
          </a:xfrm>
          <a:prstGeom prst="rect">
            <a:avLst/>
          </a:prstGeom>
        </p:spPr>
      </p:pic>
    </p:spTree>
    <p:extLst>
      <p:ext uri="{BB962C8B-B14F-4D97-AF65-F5344CB8AC3E}">
        <p14:creationId xmlns:p14="http://schemas.microsoft.com/office/powerpoint/2010/main" xmlns="" val="3040339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Installation</a:t>
            </a:r>
            <a:endParaRPr lang="en-IN" dirty="0"/>
          </a:p>
        </p:txBody>
      </p:sp>
      <p:sp>
        <p:nvSpPr>
          <p:cNvPr id="3" name="Content Placeholder 2"/>
          <p:cNvSpPr>
            <a:spLocks noGrp="1"/>
          </p:cNvSpPr>
          <p:nvPr>
            <p:ph idx="1"/>
          </p:nvPr>
        </p:nvSpPr>
        <p:spPr/>
        <p:txBody>
          <a:bodyPr/>
          <a:lstStyle/>
          <a:p>
            <a:r>
              <a:rPr lang="en-IN" dirty="0" smtClean="0"/>
              <a:t>Activate the virtual environment by :</a:t>
            </a:r>
          </a:p>
          <a:p>
            <a:r>
              <a:rPr lang="en-IN" dirty="0" smtClean="0"/>
              <a:t>Command</a:t>
            </a:r>
          </a:p>
          <a:p>
            <a:endParaRPr lang="en-IN" dirty="0"/>
          </a:p>
        </p:txBody>
      </p:sp>
      <p:pic>
        <p:nvPicPr>
          <p:cNvPr id="4" name="Picture 3"/>
          <p:cNvPicPr>
            <a:picLocks noChangeAspect="1"/>
          </p:cNvPicPr>
          <p:nvPr/>
        </p:nvPicPr>
        <p:blipFill>
          <a:blip r:embed="rId2"/>
          <a:stretch>
            <a:fillRect/>
          </a:stretch>
        </p:blipFill>
        <p:spPr>
          <a:xfrm>
            <a:off x="1676625" y="3547835"/>
            <a:ext cx="9939094" cy="1546679"/>
          </a:xfrm>
          <a:prstGeom prst="rect">
            <a:avLst/>
          </a:prstGeom>
        </p:spPr>
      </p:pic>
    </p:spTree>
    <p:extLst>
      <p:ext uri="{BB962C8B-B14F-4D97-AF65-F5344CB8AC3E}">
        <p14:creationId xmlns:p14="http://schemas.microsoft.com/office/powerpoint/2010/main" xmlns="" val="1027209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Installation</a:t>
            </a:r>
            <a:endParaRPr lang="en-IN" dirty="0"/>
          </a:p>
        </p:txBody>
      </p:sp>
      <p:sp>
        <p:nvSpPr>
          <p:cNvPr id="3" name="Content Placeholder 2"/>
          <p:cNvSpPr>
            <a:spLocks noGrp="1"/>
          </p:cNvSpPr>
          <p:nvPr>
            <p:ph idx="1"/>
          </p:nvPr>
        </p:nvSpPr>
        <p:spPr>
          <a:xfrm>
            <a:off x="1371600" y="2285999"/>
            <a:ext cx="9601200" cy="3868057"/>
          </a:xfrm>
        </p:spPr>
        <p:txBody>
          <a:bodyPr/>
          <a:lstStyle/>
          <a:p>
            <a:r>
              <a:rPr lang="en-IN" dirty="0" smtClean="0"/>
              <a:t>Now </a:t>
            </a:r>
            <a:r>
              <a:rPr lang="en-IN" dirty="0"/>
              <a:t>let’s install Airflow </a:t>
            </a:r>
          </a:p>
          <a:p>
            <a:r>
              <a:rPr lang="en-IN" dirty="0" smtClean="0"/>
              <a:t>Command</a:t>
            </a:r>
          </a:p>
          <a:p>
            <a:endParaRPr lang="en-IN" dirty="0"/>
          </a:p>
          <a:p>
            <a:endParaRPr lang="en-IN" dirty="0" smtClean="0"/>
          </a:p>
          <a:p>
            <a:endParaRPr lang="en-IN" dirty="0"/>
          </a:p>
          <a:p>
            <a:endParaRPr lang="en-IN" dirty="0" smtClean="0"/>
          </a:p>
          <a:p>
            <a:r>
              <a:rPr lang="en-IN" dirty="0" smtClean="0"/>
              <a:t>In case it fails type</a:t>
            </a:r>
          </a:p>
          <a:p>
            <a:r>
              <a:rPr lang="en-IN" dirty="0" err="1" smtClean="0"/>
              <a:t>sudo</a:t>
            </a:r>
            <a:r>
              <a:rPr lang="en-IN" dirty="0" smtClean="0"/>
              <a:t> apt-cache search cython </a:t>
            </a:r>
            <a:endParaRPr lang="en-IN" dirty="0"/>
          </a:p>
          <a:p>
            <a:endParaRPr lang="en-IN" dirty="0" smtClean="0"/>
          </a:p>
          <a:p>
            <a:endParaRPr lang="en-IN" dirty="0"/>
          </a:p>
        </p:txBody>
      </p:sp>
      <p:pic>
        <p:nvPicPr>
          <p:cNvPr id="4" name="Picture 3"/>
          <p:cNvPicPr>
            <a:picLocks noChangeAspect="1"/>
          </p:cNvPicPr>
          <p:nvPr/>
        </p:nvPicPr>
        <p:blipFill>
          <a:blip r:embed="rId2"/>
          <a:stretch>
            <a:fillRect/>
          </a:stretch>
        </p:blipFill>
        <p:spPr>
          <a:xfrm>
            <a:off x="1744040" y="3256189"/>
            <a:ext cx="9112645" cy="1641022"/>
          </a:xfrm>
          <a:prstGeom prst="rect">
            <a:avLst/>
          </a:prstGeom>
        </p:spPr>
      </p:pic>
    </p:spTree>
    <p:extLst>
      <p:ext uri="{BB962C8B-B14F-4D97-AF65-F5344CB8AC3E}">
        <p14:creationId xmlns:p14="http://schemas.microsoft.com/office/powerpoint/2010/main" xmlns="" val="557829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Installation</a:t>
            </a:r>
            <a:endParaRPr lang="en-IN" dirty="0"/>
          </a:p>
        </p:txBody>
      </p:sp>
      <p:sp>
        <p:nvSpPr>
          <p:cNvPr id="3" name="Content Placeholder 2"/>
          <p:cNvSpPr>
            <a:spLocks noGrp="1"/>
          </p:cNvSpPr>
          <p:nvPr>
            <p:ph idx="1"/>
          </p:nvPr>
        </p:nvSpPr>
        <p:spPr/>
        <p:txBody>
          <a:bodyPr/>
          <a:lstStyle/>
          <a:p>
            <a:r>
              <a:rPr lang="en-IN" dirty="0" smtClean="0"/>
              <a:t>Edit the ~/.</a:t>
            </a:r>
            <a:r>
              <a:rPr lang="en-IN" dirty="0" err="1" smtClean="0"/>
              <a:t>bashrc</a:t>
            </a:r>
            <a:r>
              <a:rPr lang="en-IN" dirty="0" smtClean="0"/>
              <a:t> file</a:t>
            </a:r>
            <a:endParaRPr lang="en-IN" dirty="0"/>
          </a:p>
          <a:p>
            <a:r>
              <a:rPr lang="en-IN" dirty="0" smtClean="0"/>
              <a:t>Command</a:t>
            </a:r>
          </a:p>
          <a:p>
            <a:endParaRPr lang="en-IN" dirty="0"/>
          </a:p>
        </p:txBody>
      </p:sp>
      <p:pic>
        <p:nvPicPr>
          <p:cNvPr id="6" name="Picture 5"/>
          <p:cNvPicPr>
            <a:picLocks noChangeAspect="1"/>
          </p:cNvPicPr>
          <p:nvPr/>
        </p:nvPicPr>
        <p:blipFill>
          <a:blip r:embed="rId2"/>
          <a:stretch>
            <a:fillRect/>
          </a:stretch>
        </p:blipFill>
        <p:spPr>
          <a:xfrm>
            <a:off x="2283611" y="3567565"/>
            <a:ext cx="7777177" cy="641578"/>
          </a:xfrm>
          <a:prstGeom prst="rect">
            <a:avLst/>
          </a:prstGeom>
        </p:spPr>
      </p:pic>
    </p:spTree>
    <p:extLst>
      <p:ext uri="{BB962C8B-B14F-4D97-AF65-F5344CB8AC3E}">
        <p14:creationId xmlns:p14="http://schemas.microsoft.com/office/powerpoint/2010/main" xmlns="" val="2639521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Installation</a:t>
            </a:r>
            <a:endParaRPr lang="en-IN" dirty="0"/>
          </a:p>
        </p:txBody>
      </p:sp>
      <p:sp>
        <p:nvSpPr>
          <p:cNvPr id="3" name="Content Placeholder 2"/>
          <p:cNvSpPr>
            <a:spLocks noGrp="1"/>
          </p:cNvSpPr>
          <p:nvPr>
            <p:ph idx="1"/>
          </p:nvPr>
        </p:nvSpPr>
        <p:spPr/>
        <p:txBody>
          <a:bodyPr/>
          <a:lstStyle/>
          <a:p>
            <a:r>
              <a:rPr lang="en-IN" dirty="0" smtClean="0"/>
              <a:t>Check the airflow installation by typing</a:t>
            </a:r>
            <a:endParaRPr lang="en-IN" dirty="0"/>
          </a:p>
          <a:p>
            <a:r>
              <a:rPr lang="en-IN" dirty="0" smtClean="0"/>
              <a:t>Command : </a:t>
            </a:r>
            <a:r>
              <a:rPr lang="en-IN" b="1" dirty="0" smtClean="0"/>
              <a:t>airflow version</a:t>
            </a:r>
          </a:p>
          <a:p>
            <a:endParaRPr lang="en-IN" dirty="0"/>
          </a:p>
        </p:txBody>
      </p:sp>
      <p:pic>
        <p:nvPicPr>
          <p:cNvPr id="4" name="Picture 3"/>
          <p:cNvPicPr>
            <a:picLocks noChangeAspect="1"/>
          </p:cNvPicPr>
          <p:nvPr/>
        </p:nvPicPr>
        <p:blipFill>
          <a:blip r:embed="rId2"/>
          <a:stretch>
            <a:fillRect/>
          </a:stretch>
        </p:blipFill>
        <p:spPr>
          <a:xfrm>
            <a:off x="1917927" y="3424690"/>
            <a:ext cx="8381948" cy="2557010"/>
          </a:xfrm>
          <a:prstGeom prst="rect">
            <a:avLst/>
          </a:prstGeom>
        </p:spPr>
      </p:pic>
    </p:spTree>
    <p:extLst>
      <p:ext uri="{BB962C8B-B14F-4D97-AF65-F5344CB8AC3E}">
        <p14:creationId xmlns:p14="http://schemas.microsoft.com/office/powerpoint/2010/main" xmlns="" val="739821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Getting started </a:t>
            </a:r>
            <a:endParaRPr lang="en-IN" dirty="0"/>
          </a:p>
        </p:txBody>
      </p:sp>
      <p:sp>
        <p:nvSpPr>
          <p:cNvPr id="3" name="Content Placeholder 2"/>
          <p:cNvSpPr>
            <a:spLocks noGrp="1"/>
          </p:cNvSpPr>
          <p:nvPr>
            <p:ph idx="1"/>
          </p:nvPr>
        </p:nvSpPr>
        <p:spPr>
          <a:xfrm>
            <a:off x="1371600" y="1690914"/>
            <a:ext cx="9601200" cy="3581400"/>
          </a:xfrm>
        </p:spPr>
        <p:txBody>
          <a:bodyPr/>
          <a:lstStyle/>
          <a:p>
            <a:r>
              <a:rPr lang="en-IN" dirty="0" smtClean="0"/>
              <a:t>To start the airflow webserver type the following command</a:t>
            </a:r>
          </a:p>
          <a:p>
            <a:r>
              <a:rPr lang="en-IN" dirty="0" smtClean="0"/>
              <a:t>airflow webserver –p 8080</a:t>
            </a:r>
          </a:p>
          <a:p>
            <a:endParaRPr lang="en-IN" dirty="0"/>
          </a:p>
        </p:txBody>
      </p:sp>
      <p:pic>
        <p:nvPicPr>
          <p:cNvPr id="4" name="Picture 3"/>
          <p:cNvPicPr>
            <a:picLocks noChangeAspect="1"/>
          </p:cNvPicPr>
          <p:nvPr/>
        </p:nvPicPr>
        <p:blipFill>
          <a:blip r:embed="rId2"/>
          <a:stretch>
            <a:fillRect/>
          </a:stretch>
        </p:blipFill>
        <p:spPr>
          <a:xfrm>
            <a:off x="2676525" y="2684689"/>
            <a:ext cx="6991350" cy="3752850"/>
          </a:xfrm>
          <a:prstGeom prst="rect">
            <a:avLst/>
          </a:prstGeom>
        </p:spPr>
      </p:pic>
    </p:spTree>
    <p:extLst>
      <p:ext uri="{BB962C8B-B14F-4D97-AF65-F5344CB8AC3E}">
        <p14:creationId xmlns:p14="http://schemas.microsoft.com/office/powerpoint/2010/main" xmlns="" val="3500142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Getting started </a:t>
            </a:r>
            <a:endParaRPr lang="en-IN" dirty="0"/>
          </a:p>
        </p:txBody>
      </p:sp>
      <p:sp>
        <p:nvSpPr>
          <p:cNvPr id="3" name="Content Placeholder 2"/>
          <p:cNvSpPr>
            <a:spLocks noGrp="1"/>
          </p:cNvSpPr>
          <p:nvPr>
            <p:ph idx="1"/>
          </p:nvPr>
        </p:nvSpPr>
        <p:spPr>
          <a:xfrm>
            <a:off x="1371600" y="1690914"/>
            <a:ext cx="9601200" cy="3581400"/>
          </a:xfrm>
        </p:spPr>
        <p:txBody>
          <a:bodyPr/>
          <a:lstStyle/>
          <a:p>
            <a:r>
              <a:rPr lang="en-IN" dirty="0" smtClean="0"/>
              <a:t>You can view the airflow web UI by </a:t>
            </a:r>
          </a:p>
          <a:p>
            <a:r>
              <a:rPr lang="en-IN" dirty="0"/>
              <a:t>http://localhost:8080/admin/</a:t>
            </a:r>
          </a:p>
        </p:txBody>
      </p:sp>
      <p:pic>
        <p:nvPicPr>
          <p:cNvPr id="5" name="Picture 4"/>
          <p:cNvPicPr>
            <a:picLocks noChangeAspect="1"/>
          </p:cNvPicPr>
          <p:nvPr/>
        </p:nvPicPr>
        <p:blipFill>
          <a:blip r:embed="rId2"/>
          <a:stretch>
            <a:fillRect/>
          </a:stretch>
        </p:blipFill>
        <p:spPr>
          <a:xfrm>
            <a:off x="2289400" y="2794001"/>
            <a:ext cx="8509228" cy="3889933"/>
          </a:xfrm>
          <a:prstGeom prst="rect">
            <a:avLst/>
          </a:prstGeom>
        </p:spPr>
      </p:pic>
    </p:spTree>
    <p:extLst>
      <p:ext uri="{BB962C8B-B14F-4D97-AF65-F5344CB8AC3E}">
        <p14:creationId xmlns:p14="http://schemas.microsoft.com/office/powerpoint/2010/main" xmlns="" val="4257051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Getting started </a:t>
            </a:r>
            <a:endParaRPr lang="en-IN" dirty="0"/>
          </a:p>
        </p:txBody>
      </p:sp>
      <p:sp>
        <p:nvSpPr>
          <p:cNvPr id="3" name="Content Placeholder 2"/>
          <p:cNvSpPr>
            <a:spLocks noGrp="1"/>
          </p:cNvSpPr>
          <p:nvPr>
            <p:ph idx="1"/>
          </p:nvPr>
        </p:nvSpPr>
        <p:spPr>
          <a:xfrm>
            <a:off x="1371600" y="1690914"/>
            <a:ext cx="9601200" cy="3581400"/>
          </a:xfrm>
        </p:spPr>
        <p:txBody>
          <a:bodyPr/>
          <a:lstStyle/>
          <a:p>
            <a:r>
              <a:rPr lang="en-IN" dirty="0" smtClean="0"/>
              <a:t>You can run the dag by using the following command</a:t>
            </a:r>
          </a:p>
          <a:p>
            <a:r>
              <a:rPr lang="en-IN" dirty="0" smtClean="0"/>
              <a:t> airflow backfill &lt;</a:t>
            </a:r>
            <a:r>
              <a:rPr lang="en-IN" dirty="0" err="1" smtClean="0"/>
              <a:t>dag_id</a:t>
            </a:r>
            <a:r>
              <a:rPr lang="en-IN" dirty="0" smtClean="0"/>
              <a:t>&gt; -s &lt;</a:t>
            </a:r>
            <a:r>
              <a:rPr lang="en-IN" dirty="0" err="1" smtClean="0"/>
              <a:t>start_date</a:t>
            </a:r>
            <a:r>
              <a:rPr lang="en-IN" dirty="0" smtClean="0"/>
              <a:t>&gt; -e &lt;</a:t>
            </a:r>
            <a:r>
              <a:rPr lang="en-IN" dirty="0" err="1" smtClean="0"/>
              <a:t>end_date</a:t>
            </a:r>
            <a:r>
              <a:rPr lang="en-IN" dirty="0" smtClean="0"/>
              <a:t>&gt;  </a:t>
            </a:r>
            <a:endParaRPr lang="en-IN" dirty="0"/>
          </a:p>
        </p:txBody>
      </p:sp>
      <p:pic>
        <p:nvPicPr>
          <p:cNvPr id="4" name="Picture 3"/>
          <p:cNvPicPr>
            <a:picLocks noChangeAspect="1"/>
          </p:cNvPicPr>
          <p:nvPr/>
        </p:nvPicPr>
        <p:blipFill>
          <a:blip r:embed="rId2"/>
          <a:stretch>
            <a:fillRect/>
          </a:stretch>
        </p:blipFill>
        <p:spPr>
          <a:xfrm>
            <a:off x="1748744" y="3187836"/>
            <a:ext cx="8846912" cy="2084478"/>
          </a:xfrm>
          <a:prstGeom prst="rect">
            <a:avLst/>
          </a:prstGeom>
        </p:spPr>
      </p:pic>
    </p:spTree>
    <p:extLst>
      <p:ext uri="{BB962C8B-B14F-4D97-AF65-F5344CB8AC3E}">
        <p14:creationId xmlns:p14="http://schemas.microsoft.com/office/powerpoint/2010/main" xmlns="" val="1774758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to DAG</a:t>
            </a:r>
            <a:br>
              <a:rPr lang="en-IN" b="1" dirty="0"/>
            </a:br>
            <a:endParaRPr lang="en-IN" dirty="0"/>
          </a:p>
        </p:txBody>
      </p:sp>
      <p:sp>
        <p:nvSpPr>
          <p:cNvPr id="3" name="Content Placeholder 2"/>
          <p:cNvSpPr>
            <a:spLocks noGrp="1"/>
          </p:cNvSpPr>
          <p:nvPr>
            <p:ph idx="1"/>
          </p:nvPr>
        </p:nvSpPr>
        <p:spPr/>
        <p:txBody>
          <a:bodyPr>
            <a:normAutofit/>
          </a:bodyPr>
          <a:lstStyle/>
          <a:p>
            <a:r>
              <a:rPr lang="en-IN" dirty="0"/>
              <a:t>In Airflow, DAGs are defined as Python files. They have to be placed inside the </a:t>
            </a:r>
            <a:r>
              <a:rPr lang="en-IN" dirty="0" err="1"/>
              <a:t>dag_folder</a:t>
            </a:r>
            <a:r>
              <a:rPr lang="en-IN" dirty="0"/>
              <a:t>, which you can define in the Airflow configuration file. Based on the ETL steps we defined above, let’s create our DAG</a:t>
            </a:r>
            <a:r>
              <a:rPr lang="en-IN" dirty="0" smtClean="0"/>
              <a:t>.</a:t>
            </a:r>
            <a:endParaRPr lang="en-IN" dirty="0"/>
          </a:p>
          <a:p>
            <a:r>
              <a:rPr lang="en-IN" dirty="0"/>
              <a:t>We will define three tasks using the Airflow </a:t>
            </a:r>
            <a:r>
              <a:rPr lang="en-IN" dirty="0" err="1"/>
              <a:t>PythonOperator</a:t>
            </a:r>
            <a:r>
              <a:rPr lang="en-IN" dirty="0"/>
              <a:t>. You need to pass your Python functions containing the task logic to each Operator using the </a:t>
            </a:r>
            <a:r>
              <a:rPr lang="en-IN" dirty="0" err="1"/>
              <a:t>python_callable</a:t>
            </a:r>
            <a:r>
              <a:rPr lang="en-IN" dirty="0"/>
              <a:t> keyword argument. Define these as dummy functions in a utils.py file for now. We’ll look at each one later</a:t>
            </a:r>
            <a:r>
              <a:rPr lang="en-IN" dirty="0" smtClean="0"/>
              <a:t>.</a:t>
            </a:r>
            <a:endParaRPr lang="en-IN" dirty="0"/>
          </a:p>
          <a:p>
            <a:r>
              <a:rPr lang="en-IN" dirty="0"/>
              <a:t>We will also link them together using the </a:t>
            </a:r>
            <a:r>
              <a:rPr lang="en-IN" dirty="0" err="1"/>
              <a:t>set_downstream</a:t>
            </a:r>
            <a:r>
              <a:rPr lang="en-IN" dirty="0"/>
              <a:t> methods. This will define the order in which our tasks get </a:t>
            </a:r>
            <a:r>
              <a:rPr lang="en-IN" dirty="0" smtClean="0"/>
              <a:t>executed.</a:t>
            </a:r>
            <a:endParaRPr lang="en-IN" dirty="0"/>
          </a:p>
        </p:txBody>
      </p:sp>
    </p:spTree>
    <p:extLst>
      <p:ext uri="{BB962C8B-B14F-4D97-AF65-F5344CB8AC3E}">
        <p14:creationId xmlns:p14="http://schemas.microsoft.com/office/powerpoint/2010/main" xmlns="" val="3701035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Description</a:t>
            </a:r>
            <a:endParaRPr lang="en-IN" dirty="0"/>
          </a:p>
        </p:txBody>
      </p:sp>
      <p:sp>
        <p:nvSpPr>
          <p:cNvPr id="3" name="Content Placeholder 2"/>
          <p:cNvSpPr>
            <a:spLocks noGrp="1"/>
          </p:cNvSpPr>
          <p:nvPr>
            <p:ph idx="1"/>
          </p:nvPr>
        </p:nvSpPr>
        <p:spPr/>
        <p:txBody>
          <a:bodyPr/>
          <a:lstStyle/>
          <a:p>
            <a:r>
              <a:rPr lang="en-IN" b="1" dirty="0"/>
              <a:t>Dynamic</a:t>
            </a:r>
            <a:r>
              <a:rPr lang="en-IN" dirty="0"/>
              <a:t>: Airflow pipelines are configuration as code (Python), allowing for dynamic pipeline generation. This allows for writing code that instantiates pipelines dynamically.</a:t>
            </a:r>
          </a:p>
          <a:p>
            <a:r>
              <a:rPr lang="en-IN" b="1" dirty="0"/>
              <a:t>Extensible</a:t>
            </a:r>
            <a:r>
              <a:rPr lang="en-IN" dirty="0"/>
              <a:t>: Easily define your own operators, executors and extend the library so that it fits the level of abstraction that suits your environment.</a:t>
            </a:r>
          </a:p>
          <a:p>
            <a:r>
              <a:rPr lang="en-IN" b="1" dirty="0"/>
              <a:t>Elegant</a:t>
            </a:r>
            <a:r>
              <a:rPr lang="en-IN" dirty="0"/>
              <a:t>: Airflow pipelines are lean and explicit. Parameterizing your scripts is built into the core of Airflow using the powerful </a:t>
            </a:r>
            <a:r>
              <a:rPr lang="en-IN" b="1" dirty="0" err="1"/>
              <a:t>Jinja</a:t>
            </a:r>
            <a:r>
              <a:rPr lang="en-IN" dirty="0"/>
              <a:t> templating engine.</a:t>
            </a:r>
          </a:p>
          <a:p>
            <a:r>
              <a:rPr lang="en-IN" b="1" dirty="0"/>
              <a:t>Scalable</a:t>
            </a:r>
            <a:r>
              <a:rPr lang="en-IN" dirty="0"/>
              <a:t>: Airflow has a modular architecture and uses a message queue to orchestrate an arbitrary number of workers. Airflow is ready to scale to infinity.</a:t>
            </a:r>
          </a:p>
          <a:p>
            <a:endParaRPr lang="en-IN" dirty="0"/>
          </a:p>
        </p:txBody>
      </p:sp>
    </p:spTree>
    <p:extLst>
      <p:ext uri="{BB962C8B-B14F-4D97-AF65-F5344CB8AC3E}">
        <p14:creationId xmlns:p14="http://schemas.microsoft.com/office/powerpoint/2010/main" xmlns="" val="1510000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How to DAG</a:t>
            </a:r>
            <a:br>
              <a:rPr lang="en-IN" b="1" dirty="0"/>
            </a:br>
            <a:endParaRPr lang="en-IN" dirty="0"/>
          </a:p>
        </p:txBody>
      </p:sp>
      <p:sp>
        <p:nvSpPr>
          <p:cNvPr id="3" name="Content Placeholder 2"/>
          <p:cNvSpPr>
            <a:spLocks noGrp="1"/>
          </p:cNvSpPr>
          <p:nvPr>
            <p:ph idx="1"/>
          </p:nvPr>
        </p:nvSpPr>
        <p:spPr/>
        <p:txBody>
          <a:bodyPr/>
          <a:lstStyle/>
          <a:p>
            <a:r>
              <a:rPr lang="en-IN" dirty="0"/>
              <a:t>Have a look at the DAG file. We have set the </a:t>
            </a:r>
            <a:r>
              <a:rPr lang="en-IN" dirty="0" err="1"/>
              <a:t>schedule_interval</a:t>
            </a:r>
            <a:r>
              <a:rPr lang="en-IN" dirty="0"/>
              <a:t> to 0 0 * * 2. </a:t>
            </a:r>
          </a:p>
          <a:p>
            <a:r>
              <a:rPr lang="en-IN" dirty="0"/>
              <a:t>We have also set </a:t>
            </a:r>
            <a:r>
              <a:rPr lang="en-IN" dirty="0" err="1"/>
              <a:t>provide_context</a:t>
            </a:r>
            <a:r>
              <a:rPr lang="en-IN" dirty="0"/>
              <a:t> to True since we want Airflow to pass the </a:t>
            </a:r>
            <a:r>
              <a:rPr lang="en-IN" dirty="0" err="1"/>
              <a:t>DagRun’s</a:t>
            </a:r>
            <a:r>
              <a:rPr lang="en-IN" dirty="0"/>
              <a:t> context (think metadata, like the </a:t>
            </a:r>
            <a:r>
              <a:rPr lang="en-IN" dirty="0" err="1"/>
              <a:t>dag_id</a:t>
            </a:r>
            <a:r>
              <a:rPr lang="en-IN" dirty="0"/>
              <a:t>, </a:t>
            </a:r>
            <a:r>
              <a:rPr lang="en-IN" dirty="0" err="1"/>
              <a:t>execution_date</a:t>
            </a:r>
            <a:r>
              <a:rPr lang="en-IN" dirty="0"/>
              <a:t> etc.) into our task functions as keyword arguments.</a:t>
            </a:r>
          </a:p>
          <a:p>
            <a:r>
              <a:rPr lang="en-IN" dirty="0"/>
              <a:t>At this point, you can go ahead and create a DAG run by executing airflow </a:t>
            </a:r>
            <a:r>
              <a:rPr lang="en-IN" dirty="0" err="1"/>
              <a:t>trigger_dag</a:t>
            </a:r>
            <a:r>
              <a:rPr lang="en-IN" dirty="0"/>
              <a:t> idsp_v1 on the command line. </a:t>
            </a:r>
            <a:endParaRPr lang="en-IN" dirty="0" smtClean="0"/>
          </a:p>
          <a:p>
            <a:r>
              <a:rPr lang="en-IN" dirty="0" smtClean="0"/>
              <a:t>Make </a:t>
            </a:r>
            <a:r>
              <a:rPr lang="en-IN" dirty="0"/>
              <a:t>sure you go to the Airflow UI and </a:t>
            </a:r>
            <a:r>
              <a:rPr lang="en-IN" dirty="0" err="1"/>
              <a:t>unpause</a:t>
            </a:r>
            <a:r>
              <a:rPr lang="en-IN" dirty="0"/>
              <a:t> the DAG before creating a </a:t>
            </a:r>
            <a:r>
              <a:rPr lang="en-IN" dirty="0" err="1"/>
              <a:t>DagRun</a:t>
            </a:r>
            <a:r>
              <a:rPr lang="en-IN" dirty="0"/>
              <a:t>. </a:t>
            </a:r>
          </a:p>
        </p:txBody>
      </p:sp>
    </p:spTree>
    <p:extLst>
      <p:ext uri="{BB962C8B-B14F-4D97-AF65-F5344CB8AC3E}">
        <p14:creationId xmlns:p14="http://schemas.microsoft.com/office/powerpoint/2010/main" xmlns="" val="1158981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8" y="1788453"/>
            <a:ext cx="8738358" cy="2899661"/>
          </a:xfrm>
        </p:spPr>
        <p:txBody>
          <a:bodyPr/>
          <a:lstStyle/>
          <a:p>
            <a:r>
              <a:rPr lang="en-IN" sz="3200" b="1" dirty="0"/>
              <a:t>Setup a data pipeline that takes currency exchange rates, stores them in PostgreSQL and then caches the latest exchange rates in </a:t>
            </a:r>
            <a:r>
              <a:rPr lang="en-IN" sz="3200" b="1" dirty="0" err="1"/>
              <a:t>Redis</a:t>
            </a:r>
            <a:r>
              <a:rPr lang="en-IN" sz="3200" b="1" dirty="0"/>
              <a:t>.</a:t>
            </a:r>
            <a:br>
              <a:rPr lang="en-IN" sz="3200" b="1" dirty="0"/>
            </a:br>
            <a:endParaRPr lang="en-IN" sz="3200" dirty="0"/>
          </a:p>
        </p:txBody>
      </p:sp>
      <p:sp>
        <p:nvSpPr>
          <p:cNvPr id="5" name="Subtitle 4"/>
          <p:cNvSpPr>
            <a:spLocks noGrp="1"/>
          </p:cNvSpPr>
          <p:nvPr>
            <p:ph type="subTitle" idx="1"/>
          </p:nvPr>
        </p:nvSpPr>
        <p:spPr/>
        <p:txBody>
          <a:bodyPr/>
          <a:lstStyle/>
          <a:p>
            <a:r>
              <a:rPr lang="en-IN" dirty="0" smtClean="0"/>
              <a:t> </a:t>
            </a:r>
            <a:endParaRPr lang="en-IN" dirty="0"/>
          </a:p>
        </p:txBody>
      </p:sp>
    </p:spTree>
    <p:extLst>
      <p:ext uri="{BB962C8B-B14F-4D97-AF65-F5344CB8AC3E}">
        <p14:creationId xmlns:p14="http://schemas.microsoft.com/office/powerpoint/2010/main" xmlns="" val="670801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 Foreign Exchange Rate API</a:t>
            </a:r>
            <a:endParaRPr lang="en-IN" b="1" dirty="0"/>
          </a:p>
        </p:txBody>
      </p:sp>
      <p:sp>
        <p:nvSpPr>
          <p:cNvPr id="3" name="Content Placeholder 2"/>
          <p:cNvSpPr>
            <a:spLocks noGrp="1"/>
          </p:cNvSpPr>
          <p:nvPr>
            <p:ph idx="1"/>
          </p:nvPr>
        </p:nvSpPr>
        <p:spPr/>
        <p:txBody>
          <a:bodyPr/>
          <a:lstStyle/>
          <a:p>
            <a:r>
              <a:rPr lang="en-IN" u="sng" dirty="0" smtClean="0">
                <a:hlinkClick r:id="rId2"/>
              </a:rPr>
              <a:t>Open Exchange Rates</a:t>
            </a:r>
            <a:r>
              <a:rPr lang="en-IN" dirty="0" smtClean="0"/>
              <a:t> has a "Forever Free" plan that offers an hourly rate feed with a US Dollar base. With this plan you can make 1,000 requests a month. Currency exchange markets operate 24 hours a day, 5 days a week. </a:t>
            </a:r>
          </a:p>
          <a:p>
            <a:r>
              <a:rPr lang="en-IN" dirty="0" smtClean="0"/>
              <a:t>They start at 10PM GMT on Sunday and run till 10PM GMT on Friday. This means rates in this feed should only change 520 times a month</a:t>
            </a:r>
            <a:endParaRPr lang="en-IN" dirty="0"/>
          </a:p>
        </p:txBody>
      </p:sp>
    </p:spTree>
    <p:extLst>
      <p:ext uri="{BB962C8B-B14F-4D97-AF65-F5344CB8AC3E}">
        <p14:creationId xmlns:p14="http://schemas.microsoft.com/office/powerpoint/2010/main" xmlns="" val="1091877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API</a:t>
            </a:r>
            <a:endParaRPr lang="en-IN" dirty="0"/>
          </a:p>
        </p:txBody>
      </p:sp>
      <p:pic>
        <p:nvPicPr>
          <p:cNvPr id="3074" name="Picture 2"/>
          <p:cNvPicPr>
            <a:picLocks noChangeAspect="1" noChangeArrowheads="1"/>
          </p:cNvPicPr>
          <p:nvPr/>
        </p:nvPicPr>
        <p:blipFill>
          <a:blip r:embed="rId2"/>
          <a:srcRect/>
          <a:stretch>
            <a:fillRect/>
          </a:stretch>
        </p:blipFill>
        <p:spPr bwMode="auto">
          <a:xfrm>
            <a:off x="1676400" y="1295400"/>
            <a:ext cx="8805333" cy="4953000"/>
          </a:xfrm>
          <a:prstGeom prst="rect">
            <a:avLst/>
          </a:prstGeom>
          <a:noFill/>
          <a:ln w="9525">
            <a:noFill/>
            <a:miter lim="800000"/>
            <a:headEnd/>
            <a:tailEnd/>
          </a:ln>
          <a:effectLst/>
        </p:spPr>
      </p:pic>
    </p:spTree>
    <p:extLst>
      <p:ext uri="{BB962C8B-B14F-4D97-AF65-F5344CB8AC3E}">
        <p14:creationId xmlns:p14="http://schemas.microsoft.com/office/powerpoint/2010/main" xmlns="" val="575016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GET APP ID TO ACCESS API</a:t>
            </a:r>
            <a:endParaRPr lang="en-IN" dirty="0"/>
          </a:p>
        </p:txBody>
      </p:sp>
      <p:sp>
        <p:nvSpPr>
          <p:cNvPr id="3" name="Content Placeholder 2"/>
          <p:cNvSpPr>
            <a:spLocks noGrp="1"/>
          </p:cNvSpPr>
          <p:nvPr>
            <p:ph idx="1"/>
          </p:nvPr>
        </p:nvSpPr>
        <p:spPr>
          <a:xfrm>
            <a:off x="1752600" y="1600201"/>
            <a:ext cx="8763000" cy="4525963"/>
          </a:xfrm>
        </p:spPr>
        <p:txBody>
          <a:bodyPr/>
          <a:lstStyle/>
          <a:p>
            <a:r>
              <a:rPr lang="en-IN" sz="2400" dirty="0"/>
              <a:t>Once you've signed up and got your Application ID the API call is pretty simple:</a:t>
            </a:r>
          </a:p>
          <a:p>
            <a:r>
              <a:rPr lang="en-IN" sz="2400" b="1" dirty="0"/>
              <a:t>$ curl –S https://openexchangerates.org/api/latest.json?app_id=... | \ python -</a:t>
            </a:r>
            <a:r>
              <a:rPr lang="en-IN" sz="2400" b="1" dirty="0" err="1"/>
              <a:t>mjson.tool</a:t>
            </a:r>
            <a:endParaRPr lang="en-IN" sz="2400" b="1" dirty="0"/>
          </a:p>
          <a:p>
            <a:pPr>
              <a:buNone/>
            </a:pPr>
            <a:endParaRPr lang="en-IN" dirty="0"/>
          </a:p>
        </p:txBody>
      </p:sp>
      <p:pic>
        <p:nvPicPr>
          <p:cNvPr id="4098" name="Picture 2"/>
          <p:cNvPicPr>
            <a:picLocks noChangeAspect="1" noChangeArrowheads="1"/>
          </p:cNvPicPr>
          <p:nvPr/>
        </p:nvPicPr>
        <p:blipFill>
          <a:blip r:embed="rId2"/>
          <a:srcRect l="3125" t="38889" r="55625" b="24444"/>
          <a:stretch>
            <a:fillRect/>
          </a:stretch>
        </p:blipFill>
        <p:spPr bwMode="auto">
          <a:xfrm>
            <a:off x="2971800" y="3695700"/>
            <a:ext cx="6324600" cy="3162300"/>
          </a:xfrm>
          <a:prstGeom prst="rect">
            <a:avLst/>
          </a:prstGeom>
          <a:noFill/>
          <a:ln w="9525">
            <a:noFill/>
            <a:miter lim="800000"/>
            <a:headEnd/>
            <a:tailEnd/>
          </a:ln>
          <a:effectLst/>
        </p:spPr>
      </p:pic>
    </p:spTree>
    <p:extLst>
      <p:ext uri="{BB962C8B-B14F-4D97-AF65-F5344CB8AC3E}">
        <p14:creationId xmlns:p14="http://schemas.microsoft.com/office/powerpoint/2010/main" xmlns="" val="4229693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Installing Prerequisites</a:t>
            </a:r>
            <a:endParaRPr lang="en-IN" dirty="0"/>
          </a:p>
        </p:txBody>
      </p:sp>
      <p:sp>
        <p:nvSpPr>
          <p:cNvPr id="3" name="Content Placeholder 2"/>
          <p:cNvSpPr>
            <a:spLocks noGrp="1"/>
          </p:cNvSpPr>
          <p:nvPr>
            <p:ph idx="1"/>
          </p:nvPr>
        </p:nvSpPr>
        <p:spPr/>
        <p:txBody>
          <a:bodyPr>
            <a:normAutofit/>
          </a:bodyPr>
          <a:lstStyle/>
          <a:p>
            <a:r>
              <a:rPr lang="en-IN" sz="2800" dirty="0"/>
              <a:t>The following was run on a fresh </a:t>
            </a:r>
            <a:r>
              <a:rPr lang="en-IN" sz="2800" dirty="0" err="1"/>
              <a:t>Ubuntu</a:t>
            </a:r>
            <a:r>
              <a:rPr lang="en-IN" sz="2800" dirty="0"/>
              <a:t> 16.04 installation</a:t>
            </a:r>
          </a:p>
        </p:txBody>
      </p:sp>
      <p:pic>
        <p:nvPicPr>
          <p:cNvPr id="5122" name="Picture 2"/>
          <p:cNvPicPr>
            <a:picLocks noChangeAspect="1" noChangeArrowheads="1"/>
          </p:cNvPicPr>
          <p:nvPr/>
        </p:nvPicPr>
        <p:blipFill>
          <a:blip r:embed="rId2"/>
          <a:srcRect l="3125" t="48889" r="58125" b="24444"/>
          <a:stretch>
            <a:fillRect/>
          </a:stretch>
        </p:blipFill>
        <p:spPr bwMode="auto">
          <a:xfrm>
            <a:off x="2057400" y="2743200"/>
            <a:ext cx="8267700" cy="3200400"/>
          </a:xfrm>
          <a:prstGeom prst="rect">
            <a:avLst/>
          </a:prstGeom>
          <a:noFill/>
          <a:ln w="9525">
            <a:noFill/>
            <a:miter lim="800000"/>
            <a:headEnd/>
            <a:tailEnd/>
          </a:ln>
          <a:effectLst/>
        </p:spPr>
      </p:pic>
    </p:spTree>
    <p:extLst>
      <p:ext uri="{BB962C8B-B14F-4D97-AF65-F5344CB8AC3E}">
        <p14:creationId xmlns:p14="http://schemas.microsoft.com/office/powerpoint/2010/main" xmlns="" val="1688769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5475" y="1066801"/>
            <a:ext cx="8229600" cy="5668963"/>
          </a:xfrm>
        </p:spPr>
        <p:txBody>
          <a:bodyPr/>
          <a:lstStyle/>
          <a:p>
            <a:r>
              <a:rPr lang="en-IN" dirty="0" smtClean="0"/>
              <a:t>add  Linux account to </a:t>
            </a:r>
            <a:r>
              <a:rPr lang="en-IN" dirty="0" err="1" smtClean="0"/>
              <a:t>PostgreSQL's</a:t>
            </a:r>
            <a:r>
              <a:rPr lang="en-IN" dirty="0" smtClean="0"/>
              <a:t> list of super users and then create the rates database which will store the exchange rate history.</a:t>
            </a:r>
            <a:endParaRPr lang="en-IN" dirty="0"/>
          </a:p>
        </p:txBody>
      </p:sp>
      <p:pic>
        <p:nvPicPr>
          <p:cNvPr id="6146" name="Picture 2"/>
          <p:cNvPicPr>
            <a:picLocks noChangeAspect="1" noChangeArrowheads="1"/>
          </p:cNvPicPr>
          <p:nvPr/>
        </p:nvPicPr>
        <p:blipFill>
          <a:blip r:embed="rId2"/>
          <a:srcRect l="2500" t="45556" r="58125" b="41111"/>
          <a:stretch>
            <a:fillRect/>
          </a:stretch>
        </p:blipFill>
        <p:spPr bwMode="auto">
          <a:xfrm>
            <a:off x="1809750" y="2659742"/>
            <a:ext cx="8401050" cy="1600200"/>
          </a:xfrm>
          <a:prstGeom prst="rect">
            <a:avLst/>
          </a:prstGeom>
          <a:noFill/>
          <a:ln w="9525">
            <a:noFill/>
            <a:miter lim="800000"/>
            <a:headEnd/>
            <a:tailEnd/>
          </a:ln>
          <a:effectLst/>
        </p:spPr>
      </p:pic>
    </p:spTree>
    <p:extLst>
      <p:ext uri="{BB962C8B-B14F-4D97-AF65-F5344CB8AC3E}">
        <p14:creationId xmlns:p14="http://schemas.microsoft.com/office/powerpoint/2010/main" xmlns="" val="28196842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57201"/>
            <a:ext cx="8229600" cy="5668963"/>
          </a:xfrm>
        </p:spPr>
        <p:txBody>
          <a:bodyPr/>
          <a:lstStyle/>
          <a:p>
            <a:pPr algn="ctr">
              <a:buNone/>
            </a:pPr>
            <a:r>
              <a:rPr lang="en-IN" b="1" dirty="0" smtClean="0"/>
              <a:t> create the </a:t>
            </a:r>
            <a:r>
              <a:rPr lang="en-IN" b="1" dirty="0" err="1" smtClean="0"/>
              <a:t>MySQL</a:t>
            </a:r>
            <a:r>
              <a:rPr lang="en-IN" b="1" dirty="0" smtClean="0"/>
              <a:t> database for airflow.</a:t>
            </a:r>
          </a:p>
          <a:p>
            <a:r>
              <a:rPr lang="en-IN" dirty="0" smtClean="0"/>
              <a:t> The default Airflow configuration has "airflow" baked in as the username and password used to connect to </a:t>
            </a:r>
            <a:r>
              <a:rPr lang="en-IN" dirty="0" err="1" smtClean="0"/>
              <a:t>MySQL</a:t>
            </a:r>
            <a:r>
              <a:rPr lang="en-IN" dirty="0" smtClean="0"/>
              <a:t>.</a:t>
            </a:r>
            <a:endParaRPr lang="en-IN" dirty="0"/>
          </a:p>
        </p:txBody>
      </p:sp>
      <p:pic>
        <p:nvPicPr>
          <p:cNvPr id="7171" name="Picture 3"/>
          <p:cNvPicPr>
            <a:picLocks noChangeAspect="1" noChangeArrowheads="1"/>
          </p:cNvPicPr>
          <p:nvPr/>
        </p:nvPicPr>
        <p:blipFill>
          <a:blip r:embed="rId2"/>
          <a:srcRect l="3750" t="40000" r="61875" b="32222"/>
          <a:stretch>
            <a:fillRect/>
          </a:stretch>
        </p:blipFill>
        <p:spPr bwMode="auto">
          <a:xfrm>
            <a:off x="2133600" y="2895601"/>
            <a:ext cx="7848600" cy="3567545"/>
          </a:xfrm>
          <a:prstGeom prst="rect">
            <a:avLst/>
          </a:prstGeom>
          <a:noFill/>
          <a:ln w="9525">
            <a:noFill/>
            <a:miter lim="800000"/>
            <a:headEnd/>
            <a:tailEnd/>
          </a:ln>
          <a:effectLst/>
        </p:spPr>
      </p:pic>
    </p:spTree>
    <p:extLst>
      <p:ext uri="{BB962C8B-B14F-4D97-AF65-F5344CB8AC3E}">
        <p14:creationId xmlns:p14="http://schemas.microsoft.com/office/powerpoint/2010/main" xmlns="" val="556254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Start </a:t>
            </a:r>
            <a:r>
              <a:rPr lang="en-IN" dirty="0" err="1" smtClean="0"/>
              <a:t>Redis</a:t>
            </a:r>
            <a:r>
              <a:rPr lang="en-IN" dirty="0" smtClean="0"/>
              <a:t> </a:t>
            </a:r>
            <a:endParaRPr lang="en-IN" dirty="0"/>
          </a:p>
        </p:txBody>
      </p:sp>
      <p:sp>
        <p:nvSpPr>
          <p:cNvPr id="3" name="Content Placeholder 2"/>
          <p:cNvSpPr>
            <a:spLocks noGrp="1"/>
          </p:cNvSpPr>
          <p:nvPr>
            <p:ph idx="1"/>
          </p:nvPr>
        </p:nvSpPr>
        <p:spPr/>
        <p:txBody>
          <a:bodyPr/>
          <a:lstStyle/>
          <a:p>
            <a:r>
              <a:rPr lang="en-IN" dirty="0" smtClean="0"/>
              <a:t> start </a:t>
            </a:r>
            <a:r>
              <a:rPr lang="en-IN" dirty="0" err="1" smtClean="0"/>
              <a:t>Redis</a:t>
            </a:r>
            <a:r>
              <a:rPr lang="en-IN" dirty="0" smtClean="0"/>
              <a:t> as it doesn't start automatically when you install it in </a:t>
            </a:r>
            <a:r>
              <a:rPr lang="en-IN" dirty="0" err="1" smtClean="0"/>
              <a:t>Ubuntu</a:t>
            </a:r>
            <a:r>
              <a:rPr lang="en-IN" dirty="0" smtClean="0"/>
              <a:t> via apt-get.</a:t>
            </a:r>
            <a:endParaRPr lang="en-IN" dirty="0"/>
          </a:p>
        </p:txBody>
      </p:sp>
      <p:pic>
        <p:nvPicPr>
          <p:cNvPr id="8194" name="Picture 2"/>
          <p:cNvPicPr>
            <a:picLocks noChangeAspect="1" noChangeArrowheads="1"/>
          </p:cNvPicPr>
          <p:nvPr/>
        </p:nvPicPr>
        <p:blipFill>
          <a:blip r:embed="rId2"/>
          <a:srcRect l="3125" t="68889" r="65938" b="26667"/>
          <a:stretch>
            <a:fillRect/>
          </a:stretch>
        </p:blipFill>
        <p:spPr bwMode="auto">
          <a:xfrm>
            <a:off x="2362200" y="3276600"/>
            <a:ext cx="7543800" cy="609600"/>
          </a:xfrm>
          <a:prstGeom prst="rect">
            <a:avLst/>
          </a:prstGeom>
          <a:noFill/>
          <a:ln w="9525">
            <a:noFill/>
            <a:miter lim="800000"/>
            <a:headEnd/>
            <a:tailEnd/>
          </a:ln>
          <a:effectLst/>
        </p:spPr>
      </p:pic>
    </p:spTree>
    <p:extLst>
      <p:ext uri="{BB962C8B-B14F-4D97-AF65-F5344CB8AC3E}">
        <p14:creationId xmlns:p14="http://schemas.microsoft.com/office/powerpoint/2010/main" xmlns="" val="2773919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Creating an Exchange Rates Table</a:t>
            </a:r>
            <a:endParaRPr lang="en-IN" dirty="0"/>
          </a:p>
        </p:txBody>
      </p:sp>
      <p:pic>
        <p:nvPicPr>
          <p:cNvPr id="9218" name="Picture 2"/>
          <p:cNvPicPr>
            <a:picLocks noChangeAspect="1" noChangeArrowheads="1"/>
          </p:cNvPicPr>
          <p:nvPr/>
        </p:nvPicPr>
        <p:blipFill>
          <a:blip r:embed="rId2"/>
          <a:srcRect l="2500" t="10000" r="55625" b="8889"/>
          <a:stretch>
            <a:fillRect/>
          </a:stretch>
        </p:blipFill>
        <p:spPr bwMode="auto">
          <a:xfrm>
            <a:off x="2362200" y="1295400"/>
            <a:ext cx="7010400" cy="5562600"/>
          </a:xfrm>
          <a:prstGeom prst="rect">
            <a:avLst/>
          </a:prstGeom>
          <a:noFill/>
          <a:ln w="9525">
            <a:noFill/>
            <a:miter lim="800000"/>
            <a:headEnd/>
            <a:tailEnd/>
          </a:ln>
          <a:effectLst/>
        </p:spPr>
      </p:pic>
    </p:spTree>
    <p:extLst>
      <p:ext uri="{BB962C8B-B14F-4D97-AF65-F5344CB8AC3E}">
        <p14:creationId xmlns:p14="http://schemas.microsoft.com/office/powerpoint/2010/main" xmlns="" val="850495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History</a:t>
            </a:r>
            <a:endParaRPr lang="en-IN" dirty="0"/>
          </a:p>
        </p:txBody>
      </p:sp>
      <p:sp>
        <p:nvSpPr>
          <p:cNvPr id="3" name="Content Placeholder 2"/>
          <p:cNvSpPr>
            <a:spLocks noGrp="1"/>
          </p:cNvSpPr>
          <p:nvPr>
            <p:ph idx="1"/>
          </p:nvPr>
        </p:nvSpPr>
        <p:spPr>
          <a:xfrm>
            <a:off x="1371600" y="2053652"/>
            <a:ext cx="9601200" cy="3963649"/>
          </a:xfrm>
        </p:spPr>
        <p:txBody>
          <a:bodyPr/>
          <a:lstStyle/>
          <a:p>
            <a:r>
              <a:rPr lang="en-IN" dirty="0"/>
              <a:t>Airflow was started in October 2014 by </a:t>
            </a:r>
            <a:r>
              <a:rPr lang="en-IN" b="1" i="1" dirty="0" err="1"/>
              <a:t>Maxime</a:t>
            </a:r>
            <a:r>
              <a:rPr lang="en-IN" b="1" i="1" dirty="0"/>
              <a:t> </a:t>
            </a:r>
            <a:r>
              <a:rPr lang="en-IN" b="1" i="1" dirty="0" err="1" smtClean="0"/>
              <a:t>Beauchemin</a:t>
            </a:r>
            <a:r>
              <a:rPr lang="en-IN" b="1" i="1" dirty="0" smtClean="0"/>
              <a:t> </a:t>
            </a:r>
            <a:r>
              <a:rPr lang="en-IN" b="1" i="1" dirty="0"/>
              <a:t>at Airbnb</a:t>
            </a:r>
            <a:r>
              <a:rPr lang="en-IN" dirty="0"/>
              <a:t>. </a:t>
            </a:r>
            <a:endParaRPr lang="en-IN" dirty="0" smtClean="0"/>
          </a:p>
          <a:p>
            <a:r>
              <a:rPr lang="en-IN" dirty="0" smtClean="0"/>
              <a:t>It </a:t>
            </a:r>
            <a:r>
              <a:rPr lang="en-IN" dirty="0"/>
              <a:t>was open source from the very first commit and officially brought under the Airbnb </a:t>
            </a:r>
            <a:r>
              <a:rPr lang="en-IN" dirty="0" err="1"/>
              <a:t>Github</a:t>
            </a:r>
            <a:r>
              <a:rPr lang="en-IN" dirty="0"/>
              <a:t> and announced in June 2015.</a:t>
            </a:r>
          </a:p>
          <a:p>
            <a:r>
              <a:rPr lang="en-IN" dirty="0"/>
              <a:t>The project joined the Apache Software Foundation’s incubation program in March 2016.</a:t>
            </a:r>
          </a:p>
          <a:p>
            <a:endParaRPr lang="en-IN" dirty="0"/>
          </a:p>
        </p:txBody>
      </p:sp>
    </p:spTree>
    <p:extLst>
      <p:ext uri="{BB962C8B-B14F-4D97-AF65-F5344CB8AC3E}">
        <p14:creationId xmlns:p14="http://schemas.microsoft.com/office/powerpoint/2010/main" xmlns="" val="2548943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Installing Airflow</a:t>
            </a:r>
            <a:endParaRPr lang="en-IN" b="1" dirty="0"/>
          </a:p>
        </p:txBody>
      </p:sp>
      <p:sp>
        <p:nvSpPr>
          <p:cNvPr id="3" name="Content Placeholder 2"/>
          <p:cNvSpPr>
            <a:spLocks noGrp="1"/>
          </p:cNvSpPr>
          <p:nvPr>
            <p:ph idx="1"/>
          </p:nvPr>
        </p:nvSpPr>
        <p:spPr/>
        <p:txBody>
          <a:bodyPr/>
          <a:lstStyle/>
          <a:p>
            <a:pPr marL="0" indent="0">
              <a:buNone/>
            </a:pPr>
            <a:r>
              <a:rPr lang="en-IN" dirty="0" smtClean="0"/>
              <a:t> </a:t>
            </a:r>
            <a:endParaRPr lang="en-IN" dirty="0"/>
          </a:p>
        </p:txBody>
      </p:sp>
      <p:pic>
        <p:nvPicPr>
          <p:cNvPr id="10242" name="Picture 2"/>
          <p:cNvPicPr>
            <a:picLocks noChangeAspect="1" noChangeArrowheads="1"/>
          </p:cNvPicPr>
          <p:nvPr/>
        </p:nvPicPr>
        <p:blipFill>
          <a:blip r:embed="rId2"/>
          <a:srcRect l="2500" t="27778" r="65000" b="53333"/>
          <a:stretch>
            <a:fillRect/>
          </a:stretch>
        </p:blipFill>
        <p:spPr bwMode="auto">
          <a:xfrm>
            <a:off x="2250141" y="1854200"/>
            <a:ext cx="7691718" cy="2514600"/>
          </a:xfrm>
          <a:prstGeom prst="rect">
            <a:avLst/>
          </a:prstGeom>
          <a:noFill/>
          <a:ln w="9525">
            <a:noFill/>
            <a:miter lim="800000"/>
            <a:headEnd/>
            <a:tailEnd/>
          </a:ln>
          <a:effectLst/>
        </p:spPr>
      </p:pic>
      <p:pic>
        <p:nvPicPr>
          <p:cNvPr id="10243" name="Picture 3"/>
          <p:cNvPicPr>
            <a:picLocks noChangeAspect="1" noChangeArrowheads="1"/>
          </p:cNvPicPr>
          <p:nvPr/>
        </p:nvPicPr>
        <p:blipFill>
          <a:blip r:embed="rId2"/>
          <a:srcRect l="2500" t="55556" r="65000" b="41111"/>
          <a:stretch>
            <a:fillRect/>
          </a:stretch>
        </p:blipFill>
        <p:spPr bwMode="auto">
          <a:xfrm>
            <a:off x="2133600" y="4889500"/>
            <a:ext cx="7924800" cy="457200"/>
          </a:xfrm>
          <a:prstGeom prst="rect">
            <a:avLst/>
          </a:prstGeom>
          <a:noFill/>
          <a:ln w="9525">
            <a:noFill/>
            <a:miter lim="800000"/>
            <a:headEnd/>
            <a:tailEnd/>
          </a:ln>
          <a:effectLst/>
        </p:spPr>
      </p:pic>
    </p:spTree>
    <p:extLst>
      <p:ext uri="{BB962C8B-B14F-4D97-AF65-F5344CB8AC3E}">
        <p14:creationId xmlns:p14="http://schemas.microsoft.com/office/powerpoint/2010/main" xmlns="" val="3569619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Setting up Database Connections</a:t>
            </a:r>
            <a:endParaRPr lang="en-IN" b="1" dirty="0"/>
          </a:p>
        </p:txBody>
      </p:sp>
      <p:sp>
        <p:nvSpPr>
          <p:cNvPr id="3" name="Content Placeholder 2"/>
          <p:cNvSpPr>
            <a:spLocks noGrp="1"/>
          </p:cNvSpPr>
          <p:nvPr>
            <p:ph idx="1"/>
          </p:nvPr>
        </p:nvSpPr>
        <p:spPr/>
        <p:txBody>
          <a:bodyPr>
            <a:normAutofit/>
          </a:bodyPr>
          <a:lstStyle/>
          <a:p>
            <a:r>
              <a:rPr lang="en-IN" dirty="0"/>
              <a:t>Airflow has an inventory system for database and API connections. The easiest way to add these in is via the web interface. The following will launch the web server on port 8080 and bind it to the 0.0.0.0 network interface.</a:t>
            </a:r>
          </a:p>
        </p:txBody>
      </p:sp>
      <p:pic>
        <p:nvPicPr>
          <p:cNvPr id="11266" name="Picture 2"/>
          <p:cNvPicPr>
            <a:picLocks noChangeAspect="1" noChangeArrowheads="1"/>
          </p:cNvPicPr>
          <p:nvPr/>
        </p:nvPicPr>
        <p:blipFill>
          <a:blip r:embed="rId2"/>
          <a:srcRect l="3125" t="24444" r="64375" b="71112"/>
          <a:stretch>
            <a:fillRect/>
          </a:stretch>
        </p:blipFill>
        <p:spPr bwMode="auto">
          <a:xfrm>
            <a:off x="2095500" y="3448051"/>
            <a:ext cx="7924800" cy="6096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2"/>
          <a:srcRect l="2500" t="40000" r="65625" b="55556"/>
          <a:stretch>
            <a:fillRect/>
          </a:stretch>
        </p:blipFill>
        <p:spPr bwMode="auto">
          <a:xfrm>
            <a:off x="2057400" y="4463144"/>
            <a:ext cx="8001000" cy="627529"/>
          </a:xfrm>
          <a:prstGeom prst="rect">
            <a:avLst/>
          </a:prstGeom>
          <a:noFill/>
          <a:ln w="9525">
            <a:noFill/>
            <a:miter lim="800000"/>
            <a:headEnd/>
            <a:tailEnd/>
          </a:ln>
          <a:effectLst/>
        </p:spPr>
      </p:pic>
    </p:spTree>
    <p:extLst>
      <p:ext uri="{BB962C8B-B14F-4D97-AF65-F5344CB8AC3E}">
        <p14:creationId xmlns:p14="http://schemas.microsoft.com/office/powerpoint/2010/main" xmlns="" val="3286254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two connections</a:t>
            </a:r>
            <a:endParaRPr lang="en-IN" dirty="0"/>
          </a:p>
        </p:txBody>
      </p:sp>
      <p:sp>
        <p:nvSpPr>
          <p:cNvPr id="3" name="Content Placeholder 2"/>
          <p:cNvSpPr>
            <a:spLocks noGrp="1"/>
          </p:cNvSpPr>
          <p:nvPr>
            <p:ph idx="1"/>
          </p:nvPr>
        </p:nvSpPr>
        <p:spPr/>
        <p:txBody>
          <a:bodyPr>
            <a:normAutofit fontScale="85000" lnSpcReduction="20000"/>
          </a:bodyPr>
          <a:lstStyle/>
          <a:p>
            <a:r>
              <a:rPr lang="en-IN" sz="1800" b="1" dirty="0"/>
              <a:t>1</a:t>
            </a:r>
            <a:r>
              <a:rPr lang="en-IN" sz="1800" dirty="0"/>
              <a:t>&gt;&gt;</a:t>
            </a:r>
          </a:p>
          <a:p>
            <a:r>
              <a:rPr lang="en-IN" sz="1800" dirty="0"/>
              <a:t>A connection type of HTTP.</a:t>
            </a:r>
          </a:p>
          <a:p>
            <a:r>
              <a:rPr lang="en-IN" sz="1800" dirty="0"/>
              <a:t>A connection identifier of </a:t>
            </a:r>
            <a:r>
              <a:rPr lang="en-IN" sz="1800" dirty="0" err="1"/>
              <a:t>openexchangerates</a:t>
            </a:r>
            <a:r>
              <a:rPr lang="en-IN" sz="1800" dirty="0"/>
              <a:t>.</a:t>
            </a:r>
          </a:p>
          <a:p>
            <a:r>
              <a:rPr lang="en-IN" sz="1800" dirty="0"/>
              <a:t>A host string of the full API endpoint: https://openexchangerates.org/api/latest.json?app_id=....</a:t>
            </a:r>
          </a:p>
          <a:p>
            <a:endParaRPr lang="en-IN" sz="1800" dirty="0"/>
          </a:p>
          <a:p>
            <a:r>
              <a:rPr lang="en-IN" sz="1800" b="1" dirty="0"/>
              <a:t>2</a:t>
            </a:r>
            <a:r>
              <a:rPr lang="en-IN" sz="1800" dirty="0"/>
              <a:t>&gt;&gt;</a:t>
            </a:r>
          </a:p>
          <a:p>
            <a:r>
              <a:rPr lang="en-IN" sz="1800" dirty="0"/>
              <a:t>A connection type of </a:t>
            </a:r>
            <a:r>
              <a:rPr lang="en-IN" sz="1800" dirty="0" err="1"/>
              <a:t>Postgres</a:t>
            </a:r>
            <a:r>
              <a:rPr lang="en-IN" sz="1800" dirty="0"/>
              <a:t>.</a:t>
            </a:r>
          </a:p>
          <a:p>
            <a:r>
              <a:rPr lang="en-IN" sz="1800" dirty="0"/>
              <a:t>A connection identifier of rates.</a:t>
            </a:r>
          </a:p>
          <a:p>
            <a:r>
              <a:rPr lang="en-IN" sz="1800" dirty="0"/>
              <a:t>A host string of 127.0.0.1.</a:t>
            </a:r>
          </a:p>
          <a:p>
            <a:r>
              <a:rPr lang="en-IN" sz="1800" dirty="0"/>
              <a:t>A schema string (database name) of rates.</a:t>
            </a:r>
          </a:p>
          <a:p>
            <a:r>
              <a:rPr lang="en-IN" sz="1800" dirty="0"/>
              <a:t>A login of mark and the complementing password I created earlier.</a:t>
            </a:r>
          </a:p>
          <a:p>
            <a:endParaRPr lang="en-IN" dirty="0"/>
          </a:p>
        </p:txBody>
      </p:sp>
    </p:spTree>
    <p:extLst>
      <p:ext uri="{BB962C8B-B14F-4D97-AF65-F5344CB8AC3E}">
        <p14:creationId xmlns:p14="http://schemas.microsoft.com/office/powerpoint/2010/main" xmlns="" val="30024409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CREATE DAG (rates.py)</a:t>
            </a:r>
            <a:endParaRPr lang="en-IN" dirty="0"/>
          </a:p>
        </p:txBody>
      </p:sp>
      <p:pic>
        <p:nvPicPr>
          <p:cNvPr id="4" name="Picture 2"/>
          <p:cNvPicPr>
            <a:picLocks noChangeAspect="1" noChangeArrowheads="1"/>
          </p:cNvPicPr>
          <p:nvPr/>
        </p:nvPicPr>
        <p:blipFill>
          <a:blip r:embed="rId2"/>
          <a:srcRect l="2500" t="12222" r="55625" b="5556"/>
          <a:stretch>
            <a:fillRect/>
          </a:stretch>
        </p:blipFill>
        <p:spPr bwMode="auto">
          <a:xfrm>
            <a:off x="2362200" y="1219200"/>
            <a:ext cx="7467600" cy="5638800"/>
          </a:xfrm>
          <a:prstGeom prst="rect">
            <a:avLst/>
          </a:prstGeom>
          <a:noFill/>
          <a:ln w="9525">
            <a:noFill/>
            <a:miter lim="800000"/>
            <a:headEnd/>
            <a:tailEnd/>
          </a:ln>
          <a:effectLst/>
        </p:spPr>
      </p:pic>
    </p:spTree>
    <p:extLst>
      <p:ext uri="{BB962C8B-B14F-4D97-AF65-F5344CB8AC3E}">
        <p14:creationId xmlns:p14="http://schemas.microsoft.com/office/powerpoint/2010/main" xmlns="" val="474129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1" dirty="0" smtClean="0"/>
              <a:t>Launching the Scheduler &amp; Worker</a:t>
            </a:r>
            <a:endParaRPr lang="en-IN" dirty="0"/>
          </a:p>
        </p:txBody>
      </p:sp>
      <p:sp>
        <p:nvSpPr>
          <p:cNvPr id="3" name="Content Placeholder 2"/>
          <p:cNvSpPr>
            <a:spLocks noGrp="1"/>
          </p:cNvSpPr>
          <p:nvPr>
            <p:ph idx="1"/>
          </p:nvPr>
        </p:nvSpPr>
        <p:spPr/>
        <p:txBody>
          <a:bodyPr>
            <a:normAutofit/>
          </a:bodyPr>
          <a:lstStyle/>
          <a:p>
            <a:r>
              <a:rPr lang="en-IN" sz="2800" dirty="0"/>
              <a:t>Airflow has two commands to getting jobs to execute, the first schedules the jobs to run and the second starts at least one worker to run jobs waiting to be taken on. This might seem like one command too many but if you're setting up a distributed system to take on a lot of work then having these divisions of responsibility helps out a lot.</a:t>
            </a:r>
          </a:p>
        </p:txBody>
      </p:sp>
      <p:pic>
        <p:nvPicPr>
          <p:cNvPr id="12291" name="Picture 3"/>
          <p:cNvPicPr>
            <a:picLocks noChangeAspect="1" noChangeArrowheads="1"/>
          </p:cNvPicPr>
          <p:nvPr/>
        </p:nvPicPr>
        <p:blipFill>
          <a:blip r:embed="rId2"/>
          <a:srcRect l="3125" t="28889" r="71250" b="65556"/>
          <a:stretch>
            <a:fillRect/>
          </a:stretch>
        </p:blipFill>
        <p:spPr bwMode="auto">
          <a:xfrm>
            <a:off x="2521857" y="4991100"/>
            <a:ext cx="8122920" cy="990600"/>
          </a:xfrm>
          <a:prstGeom prst="rect">
            <a:avLst/>
          </a:prstGeom>
          <a:noFill/>
          <a:ln w="9525">
            <a:noFill/>
            <a:miter lim="800000"/>
            <a:headEnd/>
            <a:tailEnd/>
          </a:ln>
          <a:effectLst/>
        </p:spPr>
      </p:pic>
    </p:spTree>
    <p:extLst>
      <p:ext uri="{BB962C8B-B14F-4D97-AF65-F5344CB8AC3E}">
        <p14:creationId xmlns:p14="http://schemas.microsoft.com/office/powerpoint/2010/main" xmlns="" val="1915382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81000"/>
            <a:ext cx="9144000" cy="1981200"/>
          </a:xfrm>
        </p:spPr>
        <p:txBody>
          <a:bodyPr>
            <a:noAutofit/>
          </a:bodyPr>
          <a:lstStyle/>
          <a:p>
            <a:r>
              <a:rPr lang="en-IN" sz="2400" dirty="0"/>
              <a:t>Airflow makes running a data pipeline very convenient. You can perform most debugging and auditing tasks from your browser.</a:t>
            </a:r>
            <a:br>
              <a:rPr lang="en-IN" sz="2400" dirty="0"/>
            </a:br>
            <a:r>
              <a:rPr lang="en-IN" sz="2400" dirty="0"/>
              <a:t>Once the DAG has run once successfully you'll be able to see the data in </a:t>
            </a:r>
            <a:r>
              <a:rPr lang="en-IN" sz="2400" dirty="0" err="1"/>
              <a:t>PostgreSQL</a:t>
            </a:r>
            <a:r>
              <a:rPr lang="en-IN" sz="2400" dirty="0"/>
              <a:t> and </a:t>
            </a:r>
            <a:r>
              <a:rPr lang="en-IN" sz="2400" dirty="0" err="1"/>
              <a:t>Redis</a:t>
            </a:r>
            <a:r>
              <a:rPr lang="en-IN" sz="2400" dirty="0"/>
              <a:t>:</a:t>
            </a:r>
            <a:br>
              <a:rPr lang="en-IN" sz="2400" dirty="0"/>
            </a:br>
            <a:endParaRPr lang="en-IN" sz="2400" dirty="0"/>
          </a:p>
        </p:txBody>
      </p:sp>
      <p:pic>
        <p:nvPicPr>
          <p:cNvPr id="13314" name="Picture 2"/>
          <p:cNvPicPr>
            <a:picLocks noChangeAspect="1" noChangeArrowheads="1"/>
          </p:cNvPicPr>
          <p:nvPr/>
        </p:nvPicPr>
        <p:blipFill>
          <a:blip r:embed="rId2"/>
          <a:srcRect l="3125" t="31111" r="55625" b="20000"/>
          <a:stretch>
            <a:fillRect/>
          </a:stretch>
        </p:blipFill>
        <p:spPr bwMode="auto">
          <a:xfrm>
            <a:off x="2590800" y="1828800"/>
            <a:ext cx="7162800" cy="4775200"/>
          </a:xfrm>
          <a:prstGeom prst="rect">
            <a:avLst/>
          </a:prstGeom>
          <a:noFill/>
          <a:ln w="9525">
            <a:noFill/>
            <a:miter lim="800000"/>
            <a:headEnd/>
            <a:tailEnd/>
          </a:ln>
          <a:effectLst/>
        </p:spPr>
      </p:pic>
    </p:spTree>
    <p:extLst>
      <p:ext uri="{BB962C8B-B14F-4D97-AF65-F5344CB8AC3E}">
        <p14:creationId xmlns:p14="http://schemas.microsoft.com/office/powerpoint/2010/main" xmlns="" val="1598086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SAMPLE SCREENSHOTS:</a:t>
            </a:r>
            <a:endParaRPr lang="en-IN" dirty="0"/>
          </a:p>
        </p:txBody>
      </p:sp>
      <p:pic>
        <p:nvPicPr>
          <p:cNvPr id="4" name="Content Placeholder 3"/>
          <p:cNvPicPr>
            <a:picLocks noGrp="1" noChangeAspect="1"/>
          </p:cNvPicPr>
          <p:nvPr>
            <p:ph idx="1"/>
          </p:nvPr>
        </p:nvPicPr>
        <p:blipFill>
          <a:blip r:embed="rId2"/>
          <a:stretch>
            <a:fillRect/>
          </a:stretch>
        </p:blipFill>
        <p:spPr>
          <a:xfrm>
            <a:off x="1530719" y="2002972"/>
            <a:ext cx="9282962" cy="1277711"/>
          </a:xfrm>
          <a:prstGeom prst="rect">
            <a:avLst/>
          </a:prstGeom>
        </p:spPr>
      </p:pic>
      <p:pic>
        <p:nvPicPr>
          <p:cNvPr id="5" name="Picture 4"/>
          <p:cNvPicPr>
            <a:picLocks noChangeAspect="1"/>
          </p:cNvPicPr>
          <p:nvPr/>
        </p:nvPicPr>
        <p:blipFill>
          <a:blip r:embed="rId3"/>
          <a:stretch>
            <a:fillRect/>
          </a:stretch>
        </p:blipFill>
        <p:spPr>
          <a:xfrm>
            <a:off x="2404383" y="3668487"/>
            <a:ext cx="7915274" cy="2446744"/>
          </a:xfrm>
          <a:prstGeom prst="rect">
            <a:avLst/>
          </a:prstGeom>
        </p:spPr>
      </p:pic>
    </p:spTree>
    <p:extLst>
      <p:ext uri="{BB962C8B-B14F-4D97-AF65-F5344CB8AC3E}">
        <p14:creationId xmlns:p14="http://schemas.microsoft.com/office/powerpoint/2010/main" xmlns="" val="1361765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pic>
        <p:nvPicPr>
          <p:cNvPr id="4" name="Content Placeholder 3"/>
          <p:cNvPicPr>
            <a:picLocks noGrp="1" noChangeAspect="1"/>
          </p:cNvPicPr>
          <p:nvPr>
            <p:ph idx="1"/>
          </p:nvPr>
        </p:nvPicPr>
        <p:blipFill>
          <a:blip r:embed="rId2"/>
          <a:stretch>
            <a:fillRect/>
          </a:stretch>
        </p:blipFill>
        <p:spPr>
          <a:xfrm>
            <a:off x="2558217" y="1291773"/>
            <a:ext cx="7976433" cy="3661908"/>
          </a:xfrm>
          <a:prstGeom prst="rect">
            <a:avLst/>
          </a:prstGeom>
        </p:spPr>
      </p:pic>
    </p:spTree>
    <p:extLst>
      <p:ext uri="{BB962C8B-B14F-4D97-AF65-F5344CB8AC3E}">
        <p14:creationId xmlns:p14="http://schemas.microsoft.com/office/powerpoint/2010/main" xmlns="" val="27891636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pic>
        <p:nvPicPr>
          <p:cNvPr id="4" name="Content Placeholder 3"/>
          <p:cNvPicPr>
            <a:picLocks noGrp="1" noChangeAspect="1"/>
          </p:cNvPicPr>
          <p:nvPr>
            <p:ph idx="1"/>
          </p:nvPr>
        </p:nvPicPr>
        <p:blipFill>
          <a:blip r:embed="rId2"/>
          <a:stretch>
            <a:fillRect/>
          </a:stretch>
        </p:blipFill>
        <p:spPr>
          <a:xfrm>
            <a:off x="2669737" y="1146629"/>
            <a:ext cx="7327582" cy="4314371"/>
          </a:xfrm>
          <a:prstGeom prst="rect">
            <a:avLst/>
          </a:prstGeom>
        </p:spPr>
      </p:pic>
    </p:spTree>
    <p:extLst>
      <p:ext uri="{BB962C8B-B14F-4D97-AF65-F5344CB8AC3E}">
        <p14:creationId xmlns:p14="http://schemas.microsoft.com/office/powerpoint/2010/main" xmlns="" val="3893295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 </a:t>
            </a:r>
            <a:endParaRPr lang="en-IN" dirty="0"/>
          </a:p>
        </p:txBody>
      </p:sp>
      <p:pic>
        <p:nvPicPr>
          <p:cNvPr id="4" name="Content Placeholder 3"/>
          <p:cNvPicPr>
            <a:picLocks noGrp="1" noChangeAspect="1"/>
          </p:cNvPicPr>
          <p:nvPr>
            <p:ph idx="1"/>
          </p:nvPr>
        </p:nvPicPr>
        <p:blipFill>
          <a:blip r:embed="rId2"/>
          <a:stretch>
            <a:fillRect/>
          </a:stretch>
        </p:blipFill>
        <p:spPr>
          <a:xfrm>
            <a:off x="3058062" y="1103086"/>
            <a:ext cx="7023570" cy="4650014"/>
          </a:xfrm>
          <a:prstGeom prst="rect">
            <a:avLst/>
          </a:prstGeom>
        </p:spPr>
      </p:pic>
    </p:spTree>
    <p:extLst>
      <p:ext uri="{BB962C8B-B14F-4D97-AF65-F5344CB8AC3E}">
        <p14:creationId xmlns:p14="http://schemas.microsoft.com/office/powerpoint/2010/main" xmlns="" val="304162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Airflow nomenclature</a:t>
            </a:r>
            <a:br>
              <a:rPr lang="en-IN" b="1" dirty="0"/>
            </a:br>
            <a:endParaRPr lang="en-IN" dirty="0"/>
          </a:p>
        </p:txBody>
      </p:sp>
      <p:sp>
        <p:nvSpPr>
          <p:cNvPr id="3" name="Content Placeholder 2"/>
          <p:cNvSpPr>
            <a:spLocks noGrp="1"/>
          </p:cNvSpPr>
          <p:nvPr>
            <p:ph idx="1"/>
          </p:nvPr>
        </p:nvSpPr>
        <p:spPr/>
        <p:txBody>
          <a:bodyPr/>
          <a:lstStyle/>
          <a:p>
            <a:r>
              <a:rPr lang="en-IN" dirty="0"/>
              <a:t>Airflow DAGs are composed of Tasks.</a:t>
            </a:r>
          </a:p>
          <a:p>
            <a:r>
              <a:rPr lang="en-IN" dirty="0"/>
              <a:t>Each Task is created by instantiating an Operator class. A configured instance of an Operator becomes a Task, as in: </a:t>
            </a:r>
            <a:r>
              <a:rPr lang="en-IN" dirty="0" err="1"/>
              <a:t>my_task</a:t>
            </a:r>
            <a:r>
              <a:rPr lang="en-IN" dirty="0"/>
              <a:t> = </a:t>
            </a:r>
            <a:r>
              <a:rPr lang="en-IN" dirty="0" err="1"/>
              <a:t>MyOperator</a:t>
            </a:r>
            <a:r>
              <a:rPr lang="en-IN" dirty="0"/>
              <a:t>(...).</a:t>
            </a:r>
          </a:p>
          <a:p>
            <a:r>
              <a:rPr lang="en-IN" dirty="0"/>
              <a:t>When a DAG is started, Airflow creates a DAG Run entry in its database.</a:t>
            </a:r>
          </a:p>
          <a:p>
            <a:r>
              <a:rPr lang="en-IN" dirty="0"/>
              <a:t>When a Task is executed in the context of a particular DAG Run, then a Task Instance is created.</a:t>
            </a:r>
          </a:p>
          <a:p>
            <a:r>
              <a:rPr lang="en-IN" dirty="0"/>
              <a:t>AIRFLOW_HOME is the directory where you store your DAG definition files and Airflow plugins.</a:t>
            </a:r>
          </a:p>
        </p:txBody>
      </p:sp>
    </p:spTree>
    <p:extLst>
      <p:ext uri="{BB962C8B-B14F-4D97-AF65-F5344CB8AC3E}">
        <p14:creationId xmlns:p14="http://schemas.microsoft.com/office/powerpoint/2010/main" xmlns="" val="3759633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Output in </a:t>
            </a:r>
            <a:r>
              <a:rPr lang="en-IN" dirty="0" err="1" smtClean="0"/>
              <a:t>DataBase</a:t>
            </a:r>
            <a:endParaRPr lang="en-IN" dirty="0"/>
          </a:p>
        </p:txBody>
      </p:sp>
      <p:pic>
        <p:nvPicPr>
          <p:cNvPr id="1026" name="Picture 2"/>
          <p:cNvPicPr>
            <a:picLocks noChangeAspect="1" noChangeArrowheads="1"/>
          </p:cNvPicPr>
          <p:nvPr/>
        </p:nvPicPr>
        <p:blipFill>
          <a:blip r:embed="rId2"/>
          <a:srcRect/>
          <a:stretch>
            <a:fillRect/>
          </a:stretch>
        </p:blipFill>
        <p:spPr bwMode="auto">
          <a:xfrm>
            <a:off x="1501664" y="1349813"/>
            <a:ext cx="7799990" cy="5229297"/>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thankyou"/>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293257" y="832332"/>
            <a:ext cx="8998857" cy="506185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66769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Architecture</a:t>
            </a:r>
            <a:br>
              <a:rPr lang="en-IN" b="1" dirty="0"/>
            </a:br>
            <a:endParaRPr lang="en-IN" dirty="0"/>
          </a:p>
        </p:txBody>
      </p:sp>
      <p:sp>
        <p:nvSpPr>
          <p:cNvPr id="3" name="Content Placeholder 2"/>
          <p:cNvSpPr>
            <a:spLocks noGrp="1"/>
          </p:cNvSpPr>
          <p:nvPr>
            <p:ph idx="1"/>
          </p:nvPr>
        </p:nvSpPr>
        <p:spPr>
          <a:xfrm>
            <a:off x="1371599" y="1973943"/>
            <a:ext cx="10181771" cy="4209143"/>
          </a:xfrm>
        </p:spPr>
        <p:txBody>
          <a:bodyPr/>
          <a:lstStyle/>
          <a:p>
            <a:r>
              <a:rPr lang="en-IN" dirty="0"/>
              <a:t>A rich </a:t>
            </a:r>
            <a:r>
              <a:rPr lang="en-IN" b="1" dirty="0"/>
              <a:t>CLI</a:t>
            </a:r>
            <a:r>
              <a:rPr lang="en-IN" dirty="0"/>
              <a:t> (command line interface) to test, run, backfill, describe and clear parts of your DAGs.</a:t>
            </a:r>
          </a:p>
          <a:p>
            <a:r>
              <a:rPr lang="en-IN" dirty="0"/>
              <a:t>A </a:t>
            </a:r>
            <a:r>
              <a:rPr lang="en-IN" b="1" dirty="0"/>
              <a:t>web application</a:t>
            </a:r>
            <a:r>
              <a:rPr lang="en-IN" dirty="0"/>
              <a:t>, to explore your DAGs definition, their dependencies, progress, metadata and logs. The web server is packaged with Airflow and is built on top of the Flask Python web framework.</a:t>
            </a:r>
          </a:p>
          <a:p>
            <a:r>
              <a:rPr lang="en-IN" dirty="0"/>
              <a:t>A </a:t>
            </a:r>
            <a:r>
              <a:rPr lang="en-IN" b="1" dirty="0"/>
              <a:t>metadata repository</a:t>
            </a:r>
            <a:r>
              <a:rPr lang="en-IN" dirty="0"/>
              <a:t>, typically a MySQL or Postgres database that Airflow uses to keep track of task job statuses and other persistent information.</a:t>
            </a:r>
          </a:p>
          <a:p>
            <a:r>
              <a:rPr lang="en-IN" dirty="0"/>
              <a:t>An array of </a:t>
            </a:r>
            <a:r>
              <a:rPr lang="en-IN" b="1" dirty="0"/>
              <a:t>workers</a:t>
            </a:r>
            <a:r>
              <a:rPr lang="en-IN" dirty="0"/>
              <a:t>, running the jobs task instances in a distributed fashion.</a:t>
            </a:r>
          </a:p>
          <a:p>
            <a:r>
              <a:rPr lang="en-IN" b="1" dirty="0"/>
              <a:t>Scheduler</a:t>
            </a:r>
            <a:r>
              <a:rPr lang="en-IN" dirty="0"/>
              <a:t> processes, that fire up the task instances that are ready to run.</a:t>
            </a:r>
          </a:p>
          <a:p>
            <a:endParaRPr lang="en-IN" dirty="0"/>
          </a:p>
        </p:txBody>
      </p:sp>
    </p:spTree>
    <p:extLst>
      <p:ext uri="{BB962C8B-B14F-4D97-AF65-F5344CB8AC3E}">
        <p14:creationId xmlns:p14="http://schemas.microsoft.com/office/powerpoint/2010/main" xmlns="" val="1839239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Concepts</a:t>
            </a:r>
            <a:br>
              <a:rPr lang="en-IN" b="1" dirty="0"/>
            </a:br>
            <a:endParaRPr lang="en-IN" dirty="0"/>
          </a:p>
        </p:txBody>
      </p:sp>
      <p:sp>
        <p:nvSpPr>
          <p:cNvPr id="3" name="Content Placeholder 2"/>
          <p:cNvSpPr>
            <a:spLocks noGrp="1"/>
          </p:cNvSpPr>
          <p:nvPr>
            <p:ph idx="1"/>
          </p:nvPr>
        </p:nvSpPr>
        <p:spPr/>
        <p:txBody>
          <a:bodyPr>
            <a:normAutofit/>
          </a:bodyPr>
          <a:lstStyle/>
          <a:p>
            <a:pPr marL="0" indent="0">
              <a:buNone/>
            </a:pPr>
            <a:r>
              <a:rPr lang="en-IN" b="1" dirty="0" smtClean="0"/>
              <a:t>DAGs</a:t>
            </a:r>
          </a:p>
          <a:p>
            <a:r>
              <a:rPr lang="en-IN" dirty="0"/>
              <a:t>In Airflow, a DAG – or a Directed Acyclic Graph – is a collection of all the tasks you want to run, organized in a way that reflects their relationships and dependencies</a:t>
            </a:r>
            <a:r>
              <a:rPr lang="en-IN" dirty="0" smtClean="0"/>
              <a:t>.</a:t>
            </a:r>
            <a:endParaRPr lang="en-IN" dirty="0"/>
          </a:p>
          <a:p>
            <a:r>
              <a:rPr lang="en-IN" dirty="0"/>
              <a:t>DAGs are defined in standard Python files that are placed in Airflow’s DAG_FOLDER. Airflow will execute the code in each file to dynamically build the DAG objects</a:t>
            </a:r>
            <a:r>
              <a:rPr lang="en-IN" dirty="0" smtClean="0"/>
              <a:t>.</a:t>
            </a:r>
          </a:p>
          <a:p>
            <a:r>
              <a:rPr lang="en-IN" dirty="0" smtClean="0"/>
              <a:t> </a:t>
            </a:r>
            <a:r>
              <a:rPr lang="en-IN" dirty="0"/>
              <a:t>You can have as many DAGs as you want, each describing an arbitrary number of tasks. In general, each one should correspond to a single logical workflow.</a:t>
            </a:r>
          </a:p>
        </p:txBody>
      </p:sp>
    </p:spTree>
    <p:extLst>
      <p:ext uri="{BB962C8B-B14F-4D97-AF65-F5344CB8AC3E}">
        <p14:creationId xmlns:p14="http://schemas.microsoft.com/office/powerpoint/2010/main" xmlns="" val="1994211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Scope</a:t>
            </a:r>
            <a:br>
              <a:rPr lang="en-IN" b="1" dirty="0"/>
            </a:br>
            <a:endParaRPr lang="en-IN" dirty="0"/>
          </a:p>
        </p:txBody>
      </p:sp>
      <p:sp>
        <p:nvSpPr>
          <p:cNvPr id="3" name="Content Placeholder 2"/>
          <p:cNvSpPr>
            <a:spLocks noGrp="1"/>
          </p:cNvSpPr>
          <p:nvPr>
            <p:ph idx="1"/>
          </p:nvPr>
        </p:nvSpPr>
        <p:spPr>
          <a:xfrm>
            <a:off x="1371600" y="1783830"/>
            <a:ext cx="9601200" cy="4083570"/>
          </a:xfrm>
        </p:spPr>
        <p:txBody>
          <a:bodyPr>
            <a:normAutofit/>
          </a:bodyPr>
          <a:lstStyle/>
          <a:p>
            <a:pPr>
              <a:buFont typeface="Wingdings" panose="05000000000000000000" pitchFamily="2" charset="2"/>
              <a:buChar char="§"/>
            </a:pPr>
            <a:r>
              <a:rPr lang="en-IN" dirty="0"/>
              <a:t>Airflow will load any DAG object it can import from a </a:t>
            </a:r>
            <a:r>
              <a:rPr lang="en-IN" dirty="0" err="1"/>
              <a:t>DAGfile</a:t>
            </a:r>
            <a:r>
              <a:rPr lang="en-IN" dirty="0"/>
              <a:t>. Critically, that means the DAG must appear in </a:t>
            </a:r>
            <a:r>
              <a:rPr lang="en-IN" dirty="0" err="1"/>
              <a:t>globals</a:t>
            </a:r>
            <a:r>
              <a:rPr lang="en-IN" dirty="0"/>
              <a:t>(). Consider the following two DAGs. Only dag_1 will be loaded; the </a:t>
            </a:r>
            <a:r>
              <a:rPr lang="en-IN" dirty="0" smtClean="0"/>
              <a:t>other </a:t>
            </a:r>
            <a:r>
              <a:rPr lang="en-IN" dirty="0"/>
              <a:t>one only appears in a local scope</a:t>
            </a:r>
            <a:r>
              <a:rPr lang="en-IN" dirty="0" smtClean="0"/>
              <a:t>.</a:t>
            </a:r>
          </a:p>
          <a:p>
            <a:pPr>
              <a:buFont typeface="Arial" panose="020B0604020202020204" pitchFamily="34" charset="0"/>
              <a:buChar char="•"/>
            </a:pPr>
            <a:endParaRPr lang="en-IN" dirty="0"/>
          </a:p>
          <a:p>
            <a:pPr>
              <a:buFont typeface="Arial" panose="020B0604020202020204" pitchFamily="34" charset="0"/>
              <a:buChar char="•"/>
            </a:pPr>
            <a:endParaRPr lang="en-IN" dirty="0" smtClean="0"/>
          </a:p>
          <a:p>
            <a:pPr>
              <a:buFont typeface="Arial" panose="020B0604020202020204" pitchFamily="34" charset="0"/>
              <a:buChar char="•"/>
            </a:pPr>
            <a:endParaRPr lang="en-IN" dirty="0" smtClean="0"/>
          </a:p>
          <a:p>
            <a:pPr>
              <a:buFont typeface="Wingdings" panose="05000000000000000000" pitchFamily="2" charset="2"/>
              <a:buChar char="§"/>
            </a:pPr>
            <a:endParaRPr lang="en-IN" dirty="0" smtClean="0"/>
          </a:p>
          <a:p>
            <a:pPr>
              <a:buFont typeface="Wingdings" panose="05000000000000000000" pitchFamily="2" charset="2"/>
              <a:buChar char="§"/>
            </a:pPr>
            <a:r>
              <a:rPr lang="en-IN" dirty="0" smtClean="0"/>
              <a:t>Sometimes </a:t>
            </a:r>
            <a:r>
              <a:rPr lang="en-IN" dirty="0"/>
              <a:t>this can be put to good use. For example, a common pattern with </a:t>
            </a:r>
            <a:r>
              <a:rPr lang="en-IN" dirty="0" err="1"/>
              <a:t>SubDagOperator</a:t>
            </a:r>
            <a:r>
              <a:rPr lang="en-IN" dirty="0"/>
              <a:t> is to define the </a:t>
            </a:r>
            <a:r>
              <a:rPr lang="en-IN" dirty="0" err="1"/>
              <a:t>subdag</a:t>
            </a:r>
            <a:r>
              <a:rPr lang="en-IN" dirty="0"/>
              <a:t> inside a function so that Airflow doesn’t try to load it as a standalone DAG.</a:t>
            </a:r>
          </a:p>
        </p:txBody>
      </p:sp>
      <p:pic>
        <p:nvPicPr>
          <p:cNvPr id="7" name="Picture 6"/>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2203085" y="2951424"/>
            <a:ext cx="8288655" cy="1365744"/>
          </a:xfrm>
          <a:prstGeom prst="rect">
            <a:avLst/>
          </a:prstGeom>
        </p:spPr>
      </p:pic>
    </p:spTree>
    <p:extLst>
      <p:ext uri="{BB962C8B-B14F-4D97-AF65-F5344CB8AC3E}">
        <p14:creationId xmlns:p14="http://schemas.microsoft.com/office/powerpoint/2010/main" xmlns="" val="411639550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184</TotalTime>
  <Words>2440</Words>
  <Application>Microsoft Office PowerPoint</Application>
  <PresentationFormat>Custom</PresentationFormat>
  <Paragraphs>228</Paragraphs>
  <Slides>61</Slides>
  <Notes>0</Notes>
  <HiddenSlides>0</HiddenSlides>
  <MMClips>0</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Crop</vt:lpstr>
      <vt:lpstr>APACHE AIRFLOW</vt:lpstr>
      <vt:lpstr>Introduction</vt:lpstr>
      <vt:lpstr>Principles </vt:lpstr>
      <vt:lpstr>Description</vt:lpstr>
      <vt:lpstr>History</vt:lpstr>
      <vt:lpstr>Airflow nomenclature </vt:lpstr>
      <vt:lpstr>Architecture </vt:lpstr>
      <vt:lpstr>Concepts </vt:lpstr>
      <vt:lpstr>Scope </vt:lpstr>
      <vt:lpstr>Default Arguments </vt:lpstr>
      <vt:lpstr>Context Manager </vt:lpstr>
      <vt:lpstr>Operators </vt:lpstr>
      <vt:lpstr>Operators </vt:lpstr>
      <vt:lpstr>DAG Assignment </vt:lpstr>
      <vt:lpstr>Tasks </vt:lpstr>
      <vt:lpstr>Workflows </vt:lpstr>
      <vt:lpstr>Additional Functionality </vt:lpstr>
      <vt:lpstr>Pools </vt:lpstr>
      <vt:lpstr>Queues </vt:lpstr>
      <vt:lpstr>XComs </vt:lpstr>
      <vt:lpstr>Variables </vt:lpstr>
      <vt:lpstr>Branching  </vt:lpstr>
      <vt:lpstr>SubDAGs </vt:lpstr>
      <vt:lpstr>Trigger Rules </vt:lpstr>
      <vt:lpstr>Trigger Rules </vt:lpstr>
      <vt:lpstr>DAG Runs</vt:lpstr>
      <vt:lpstr>DAG Runs</vt:lpstr>
      <vt:lpstr>Backfill and Catchup</vt:lpstr>
      <vt:lpstr>Installation</vt:lpstr>
      <vt:lpstr>Installation</vt:lpstr>
      <vt:lpstr>Installation</vt:lpstr>
      <vt:lpstr>Installation</vt:lpstr>
      <vt:lpstr>Installation</vt:lpstr>
      <vt:lpstr>Installation</vt:lpstr>
      <vt:lpstr>Installation</vt:lpstr>
      <vt:lpstr>Getting started </vt:lpstr>
      <vt:lpstr>Getting started </vt:lpstr>
      <vt:lpstr>Getting started </vt:lpstr>
      <vt:lpstr>How to DAG </vt:lpstr>
      <vt:lpstr>How to DAG </vt:lpstr>
      <vt:lpstr>Setup a data pipeline that takes currency exchange rates, stores them in PostgreSQL and then caches the latest exchange rates in Redis. </vt:lpstr>
      <vt:lpstr>A Foreign Exchange Rate API</vt:lpstr>
      <vt:lpstr>API</vt:lpstr>
      <vt:lpstr>GET APP ID TO ACCESS API</vt:lpstr>
      <vt:lpstr>Installing Prerequisites</vt:lpstr>
      <vt:lpstr>Slide 46</vt:lpstr>
      <vt:lpstr>Slide 47</vt:lpstr>
      <vt:lpstr>Start Redis </vt:lpstr>
      <vt:lpstr>Creating an Exchange Rates Table</vt:lpstr>
      <vt:lpstr>Installing Airflow</vt:lpstr>
      <vt:lpstr>Setting up Database Connections</vt:lpstr>
      <vt:lpstr>Create two connections</vt:lpstr>
      <vt:lpstr>CREATE DAG (rates.py)</vt:lpstr>
      <vt:lpstr>Launching the Scheduler &amp; Worker</vt:lpstr>
      <vt:lpstr>Airflow makes running a data pipeline very convenient. You can perform most debugging and auditing tasks from your browser. Once the DAG has run once successfully you'll be able to see the data in PostgreSQL and Redis: </vt:lpstr>
      <vt:lpstr> SAMPLE SCREENSHOTS:</vt:lpstr>
      <vt:lpstr> </vt:lpstr>
      <vt:lpstr> </vt:lpstr>
      <vt:lpstr> </vt:lpstr>
      <vt:lpstr>Output in DataBase</vt:lpstr>
      <vt:lpstr>Slide 61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AIRFLOW</dc:title>
  <dc:creator>AFZAL</dc:creator>
  <cp:lastModifiedBy>NAVDEEP</cp:lastModifiedBy>
  <cp:revision>22</cp:revision>
  <dcterms:created xsi:type="dcterms:W3CDTF">2018-07-15T17:22:02Z</dcterms:created>
  <dcterms:modified xsi:type="dcterms:W3CDTF">2018-07-18T13:16:42Z</dcterms:modified>
</cp:coreProperties>
</file>